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ink/ink2.xml" ContentType="application/inkml+xml"/>
  <Override PartName="/ppt/notesSlides/notesSlide3.xml" ContentType="application/vnd.openxmlformats-officedocument.presentationml.notesSlide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5.xml" ContentType="application/inkml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ink/ink7.xml" ContentType="application/inkml+xml"/>
  <Override PartName="/ppt/notesSlides/notesSlide13.xml" ContentType="application/vnd.openxmlformats-officedocument.presentationml.notesSlide+xml"/>
  <Override PartName="/ppt/ink/ink8.xml" ContentType="application/inkml+xml"/>
  <Override PartName="/ppt/notesSlides/notesSlide14.xml" ContentType="application/vnd.openxmlformats-officedocument.presentationml.notesSlide+xml"/>
  <Override PartName="/ppt/ink/ink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355" r:id="rId2"/>
    <p:sldId id="300" r:id="rId3"/>
    <p:sldId id="376" r:id="rId4"/>
    <p:sldId id="372" r:id="rId5"/>
    <p:sldId id="259" r:id="rId6"/>
    <p:sldId id="262" r:id="rId7"/>
    <p:sldId id="287" r:id="rId8"/>
    <p:sldId id="288" r:id="rId9"/>
    <p:sldId id="289" r:id="rId10"/>
    <p:sldId id="410" r:id="rId11"/>
    <p:sldId id="411" r:id="rId12"/>
    <p:sldId id="404" r:id="rId13"/>
    <p:sldId id="441" r:id="rId14"/>
    <p:sldId id="442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Inconsolata" panose="020B0604020202020204" charset="0"/>
      <p:regular r:id="rId27"/>
      <p:bold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seok Kim" initials="MK" lastIdx="2" clrIdx="0">
    <p:extLst>
      <p:ext uri="{19B8F6BF-5375-455C-9EA6-DF929625EA0E}">
        <p15:presenceInfo xmlns:p15="http://schemas.microsoft.com/office/powerpoint/2012/main" userId="834d3e916555f2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894"/>
    <a:srgbClr val="FF9898"/>
    <a:srgbClr val="528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6" autoAdjust="0"/>
    <p:restoredTop sz="75066" autoAdjust="0"/>
  </p:normalViewPr>
  <p:slideViewPr>
    <p:cSldViewPr snapToGrid="0">
      <p:cViewPr>
        <p:scale>
          <a:sx n="75" d="100"/>
          <a:sy n="75" d="100"/>
        </p:scale>
        <p:origin x="1312" y="24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07T03:53:15.7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0,'0'0'32,"0"0"-1,0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07T03:53:15.7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0,'0'0'32,"0"0"-1,0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07T03:53:15.7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0,'0'0'32,"0"0"-1,0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07T03:53:15.7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0,'0'0'32,"0"0"-1,0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07T03:53:15.7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0,'0'0'32,"0"0"-1,0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07T03:53:15.7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0,'0'0'32,"0"0"-1,0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07T03:53:15.7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0,'0'0'32,"0"0"-1,0 0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07T03:53:15.7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0,'0'0'32,"0"0"-1,0 0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07T03:53:15.7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0,'0'0'32,"0"0"-1,0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E1F3F-BC27-490F-BC2D-C790C2C94EB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75E2C-613E-41E5-9BF3-A359494C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0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talk about transit time distribution under unsteady state or for a time-variable hydrologic system. </a:t>
            </a:r>
          </a:p>
          <a:p>
            <a:r>
              <a:rPr lang="en-US" dirty="0"/>
              <a:t>I am going to show an animated example for an idealized hillslope.</a:t>
            </a:r>
          </a:p>
          <a:p>
            <a:endParaRPr lang="en-US" dirty="0"/>
          </a:p>
          <a:p>
            <a:r>
              <a:rPr lang="en-US" dirty="0"/>
              <a:t>The top-left panel shows a rainfall sequence. And the below on shows water particles inside the hillslope. The grey colored water particles are those already in the hillslope, and I will injected new particles that colored corresponds to the rainfall sequence. </a:t>
            </a:r>
          </a:p>
          <a:p>
            <a:endParaRPr lang="en-US" dirty="0"/>
          </a:p>
          <a:p>
            <a:r>
              <a:rPr lang="en-US" dirty="0"/>
              <a:t>The figure on the right shows the water particle that exits from the hillslope at each time, and the most right one shows the transit time distribution.</a:t>
            </a:r>
          </a:p>
          <a:p>
            <a:endParaRPr lang="en-US" dirty="0"/>
          </a:p>
          <a:p>
            <a:r>
              <a:rPr lang="en-US" dirty="0"/>
              <a:t>And below the figure, I show the cumulative transit time distribution.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72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back to the animated example. I am now showing the SAS function and the cumulative transit time distribution.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22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you can see, the SAS function is much smoother and does not have the flat areas, while it does in the cumulative TTD.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44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is because there are no gaps in the age-ranked storage.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64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may be able to parameterize the SAS function using a mathematical formulation like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87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may be able to parameterize the SAS function using a mathematical formulation like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can see, the discharging water is composed of diversely colored water, and the transit time distribution is very complicated and time-varying.</a:t>
            </a:r>
          </a:p>
          <a:p>
            <a:r>
              <a:rPr lang="en-US" dirty="0"/>
              <a:t>And it makes parameterizing the transit time distribution very difficult.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43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One of the difficulties in parameterizing the transit time distribution is the flat areas in the cumulative transit time distribution. </a:t>
            </a:r>
          </a:p>
          <a:p>
            <a:r>
              <a:rPr lang="en-US" sz="1400" dirty="0"/>
              <a:t>It is because there was no discharging particle that has a correspond transit time, and that is because there was no rainfall at the associated injection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897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we see the animation again, that flat areas are shifting in time, and it makes parameterizing time variable transit time distribution difficult.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760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 am going talk about SAS function. SAS is the acronym for </a:t>
            </a:r>
            <a:r>
              <a:rPr lang="en-US" dirty="0" err="1"/>
              <a:t>StorAge</a:t>
            </a:r>
            <a:r>
              <a:rPr lang="en-US" dirty="0"/>
              <a:t> Selection, and this is very new concept that has been developed since 2011.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897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again, I am going to explain this with an illustration. There is a hillslope, and I am going to irrigate differently colored water again.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85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some time later, the hillslope will be filled with the differently colored water. And if you collect a water sample form  discharge, you will get very differently colored water.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539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we map, the differently colored water in the storage, a volume of water ranked by age, on the x-axis, and the faction of differently colored water in discharge on the y-axis, </a:t>
            </a:r>
          </a:p>
          <a:p>
            <a:endParaRPr lang="en-US" dirty="0"/>
          </a:p>
          <a:p>
            <a:r>
              <a:rPr lang="en-US" dirty="0"/>
              <a:t>[Age-ranked storage/ Age/ …]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3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we draw a line that connects each different color, then that is the SAS function. </a:t>
            </a:r>
          </a:p>
          <a:p>
            <a:r>
              <a:rPr lang="en-US" dirty="0"/>
              <a:t>So SAS function explains the system scale transport by relating internal age structure of water and the age structure in  discharge.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6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BEC5D-9B14-4312-8A61-7A660BF92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20D4-CE03-4A76-9F1E-20321C479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EF21C-479A-4EC9-B26F-75E3D680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817C-BCF1-4D0A-B394-2F9C6D12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5761D-D603-43D0-B316-D176ED2E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5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63A8-1B2E-4E36-8D46-7D3DB5D3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C29F6-C1DF-4334-8D76-1C13536C0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A0474-B190-4DB3-9D63-E561250F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21C4-7E8B-4B74-A550-1CCBCC84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A16BC-6B4A-4A88-A99B-6235477D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4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43485-87A5-4E83-9A99-EB872F92F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E681A-3ACD-4585-B070-8CFB2AD79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B1826-0CB7-4B43-9D0E-9CCB1EFE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529DD-9F9C-4356-8609-5CBAA540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68C59-9466-483F-BADF-C4FD8C6E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66B3-C8CB-4891-9561-B5C2C676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21D6-CB76-4982-9641-D9213E29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67DED-18D8-4BF1-9F5F-0391EE61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C01D-7484-46E5-9AEA-46EBE47F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A5DC9-A5F5-4203-B7A9-29043F3D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7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9DF8-4C64-43CD-A048-525A025E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5F993-348D-4D64-9233-11803A565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E828-A3A4-4B88-8028-198981E5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8960D-FAB3-453F-986F-853171ED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38C56-39A1-48C2-90F4-C67A1426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2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1D17-E6A1-4364-A5F3-80BA10A4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2EB0-12AE-4982-9C4A-2F0036448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B42BC-F8B5-4ABF-8E88-4FAEDE0D5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E6B64-7182-42FA-8B8E-B27AA088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2560D-AE1E-438D-AC5A-3777A9D0C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7D677-15A2-4C87-9490-1E5D68C50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0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1A8C-A153-4D1D-971F-EDB45C6F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354CB-8857-46AA-A553-5BAC83E60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A3E3E-4FC2-497C-8BC5-B72779D0F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BF1AC-4565-412F-B312-37C61C0FE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C530D-EE32-4628-9451-2AD209943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988EE-0025-400D-93F0-558EC9D3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D2AAD-A86E-44FF-9B0F-58E59281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358A8-86B2-4C97-B36A-5594D420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4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9464-0378-41A8-94E8-6407EB78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A6996-6BC8-467E-859E-8BD7F730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6A68E-F7D5-4E59-9C30-C75AB18F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6DE47-3254-4082-9458-70E72E33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EE67B-3B29-4D4C-A8DA-3CC0FDBA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E2D25-246E-449C-BCF2-3A5F17E3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D6A43-7A9A-4C94-AC77-1452BB09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1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D434-9177-4EDE-BC5B-42A2BC2E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82741-4A7A-4213-8D79-CCB3395DC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8B0B7-4A5A-432D-A8F1-5E81A1643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5D354-F4F1-4C56-8AE7-BC2D664D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5BAF-87B3-4A0C-877C-F471EC77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71D18-294E-48E4-9005-A52655E6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9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B1EF-42FE-4C26-AF8D-A95360F4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7C6FD-030D-4E16-820A-5E78F76D2E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4DD04-845B-42FA-96EE-7956788C0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927E6-E287-4849-8876-19B5656A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D6E8B-C877-4994-B873-DA8DF383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97848-37B6-46D5-BF10-30CCDCD9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1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A59B0-94DF-4307-90D1-65D65120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B9DC6-A1D3-4114-AC5B-467D295F6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BEEFA-6CED-4D96-817A-E274069C4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3FC57-7824-4A12-BD63-0F48EF43B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2B73A-E5C8-49C4-B10A-8D64B0B70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9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gif"/><Relationship Id="rId3" Type="http://schemas.openxmlformats.org/officeDocument/2006/relationships/image" Target="../media/image10.png"/><Relationship Id="rId7" Type="http://schemas.openxmlformats.org/officeDocument/2006/relationships/image" Target="../media/image24.emf"/><Relationship Id="rId12" Type="http://schemas.openxmlformats.org/officeDocument/2006/relationships/image" Target="../media/image2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6.gif"/><Relationship Id="rId5" Type="http://schemas.openxmlformats.org/officeDocument/2006/relationships/image" Target="../media/image2.gif"/><Relationship Id="rId10" Type="http://schemas.openxmlformats.org/officeDocument/2006/relationships/image" Target="../media/image5.gif"/><Relationship Id="rId4" Type="http://schemas.microsoft.com/office/2007/relationships/hdphoto" Target="../media/hdphoto1.wdp"/><Relationship Id="rId9" Type="http://schemas.openxmlformats.org/officeDocument/2006/relationships/image" Target="../media/image4.sv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gif"/><Relationship Id="rId3" Type="http://schemas.openxmlformats.org/officeDocument/2006/relationships/image" Target="../media/image10.png"/><Relationship Id="rId7" Type="http://schemas.openxmlformats.org/officeDocument/2006/relationships/image" Target="../media/image24.emf"/><Relationship Id="rId12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6.gif"/><Relationship Id="rId5" Type="http://schemas.openxmlformats.org/officeDocument/2006/relationships/image" Target="../media/image2.gif"/><Relationship Id="rId10" Type="http://schemas.openxmlformats.org/officeDocument/2006/relationships/image" Target="../media/image5.gif"/><Relationship Id="rId4" Type="http://schemas.microsoft.com/office/2007/relationships/hdphoto" Target="../media/hdphoto1.wdp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gif"/><Relationship Id="rId3" Type="http://schemas.openxmlformats.org/officeDocument/2006/relationships/image" Target="../media/image10.png"/><Relationship Id="rId7" Type="http://schemas.openxmlformats.org/officeDocument/2006/relationships/image" Target="../media/image24.emf"/><Relationship Id="rId12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.xml"/><Relationship Id="rId11" Type="http://schemas.openxmlformats.org/officeDocument/2006/relationships/image" Target="../media/image6.gif"/><Relationship Id="rId5" Type="http://schemas.openxmlformats.org/officeDocument/2006/relationships/image" Target="../media/image2.gif"/><Relationship Id="rId15" Type="http://schemas.openxmlformats.org/officeDocument/2006/relationships/image" Target="../media/image24.png"/><Relationship Id="rId10" Type="http://schemas.openxmlformats.org/officeDocument/2006/relationships/image" Target="../media/image5.gif"/><Relationship Id="rId4" Type="http://schemas.microsoft.com/office/2007/relationships/hdphoto" Target="../media/hdphoto1.wdp"/><Relationship Id="rId9" Type="http://schemas.openxmlformats.org/officeDocument/2006/relationships/image" Target="../media/image4.svg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gif"/><Relationship Id="rId18" Type="http://schemas.openxmlformats.org/officeDocument/2006/relationships/image" Target="../media/image27.svg"/><Relationship Id="rId3" Type="http://schemas.openxmlformats.org/officeDocument/2006/relationships/image" Target="../media/image10.png"/><Relationship Id="rId7" Type="http://schemas.openxmlformats.org/officeDocument/2006/relationships/image" Target="../media/image24.emf"/><Relationship Id="rId12" Type="http://schemas.openxmlformats.org/officeDocument/2006/relationships/image" Target="../media/image21.gif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11" Type="http://schemas.openxmlformats.org/officeDocument/2006/relationships/image" Target="../media/image6.gif"/><Relationship Id="rId5" Type="http://schemas.openxmlformats.org/officeDocument/2006/relationships/image" Target="../media/image2.gif"/><Relationship Id="rId15" Type="http://schemas.openxmlformats.org/officeDocument/2006/relationships/image" Target="../media/image24.png"/><Relationship Id="rId10" Type="http://schemas.openxmlformats.org/officeDocument/2006/relationships/image" Target="../media/image5.gif"/><Relationship Id="rId19" Type="http://schemas.openxmlformats.org/officeDocument/2006/relationships/image" Target="../media/image28.png"/><Relationship Id="rId4" Type="http://schemas.microsoft.com/office/2007/relationships/hdphoto" Target="../media/hdphoto1.wdp"/><Relationship Id="rId9" Type="http://schemas.openxmlformats.org/officeDocument/2006/relationships/image" Target="../media/image4.sv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9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8.png"/><Relationship Id="rId4" Type="http://schemas.openxmlformats.org/officeDocument/2006/relationships/customXml" Target="../ink/ink9.xml"/><Relationship Id="rId9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gif"/><Relationship Id="rId3" Type="http://schemas.openxmlformats.org/officeDocument/2006/relationships/image" Target="../media/image2.gif"/><Relationship Id="rId7" Type="http://schemas.openxmlformats.org/officeDocument/2006/relationships/image" Target="../media/image24.emf"/><Relationship Id="rId12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.gif"/><Relationship Id="rId10" Type="http://schemas.openxmlformats.org/officeDocument/2006/relationships/image" Target="../media/image5.gif"/><Relationship Id="rId4" Type="http://schemas.openxmlformats.org/officeDocument/2006/relationships/customXml" Target="../ink/ink2.xml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3.xml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gif"/><Relationship Id="rId3" Type="http://schemas.openxmlformats.org/officeDocument/2006/relationships/image" Target="../media/image10.png"/><Relationship Id="rId7" Type="http://schemas.openxmlformats.org/officeDocument/2006/relationships/image" Target="../media/image24.emf"/><Relationship Id="rId12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11" Type="http://schemas.openxmlformats.org/officeDocument/2006/relationships/image" Target="../media/image6.gif"/><Relationship Id="rId5" Type="http://schemas.openxmlformats.org/officeDocument/2006/relationships/image" Target="../media/image2.gif"/><Relationship Id="rId10" Type="http://schemas.openxmlformats.org/officeDocument/2006/relationships/image" Target="../media/image5.gif"/><Relationship Id="rId4" Type="http://schemas.microsoft.com/office/2007/relationships/hdphoto" Target="../media/hdphoto1.wdp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14:cNvPr>
              <p14:cNvContentPartPr/>
              <p14:nvPr/>
            </p14:nvContentPartPr>
            <p14:xfrm>
              <a:off x="13230251" y="65029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17651" y="6490376"/>
                <a:ext cx="25200" cy="25200"/>
              </a:xfrm>
              <a:prstGeom prst="rect">
                <a:avLst/>
              </a:prstGeom>
            </p:spPr>
          </p:pic>
        </mc:Fallback>
      </mc:AlternateContent>
      <p:sp>
        <p:nvSpPr>
          <p:cNvPr id="108" name="Rectangle 107">
            <a:extLst>
              <a:ext uri="{FF2B5EF4-FFF2-40B4-BE49-F238E27FC236}">
                <a16:creationId xmlns:a16="http://schemas.microsoft.com/office/drawing/2014/main" id="{C70DE25E-07FF-4A94-AFB6-B59EF75A711E}"/>
              </a:ext>
            </a:extLst>
          </p:cNvPr>
          <p:cNvSpPr/>
          <p:nvPr/>
        </p:nvSpPr>
        <p:spPr>
          <a:xfrm>
            <a:off x="-85726" y="107155"/>
            <a:ext cx="5888649" cy="53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84EA6EB-C8A5-4484-A2C6-C0052C94B027}"/>
              </a:ext>
            </a:extLst>
          </p:cNvPr>
          <p:cNvSpPr/>
          <p:nvPr/>
        </p:nvSpPr>
        <p:spPr>
          <a:xfrm>
            <a:off x="79512" y="157228"/>
            <a:ext cx="5801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Inconsolata" panose="00000509000000000000" pitchFamily="49" charset="0"/>
              </a:rPr>
              <a:t>TRANSIT TIME DISTRIBUTION</a:t>
            </a: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9639BEE0-205D-4C88-BA0C-D2B2DE9B93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749" y="1002161"/>
            <a:ext cx="11406605" cy="5980694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1BDB33DC-9910-483D-945D-D1D2B07D78EA}"/>
              </a:ext>
            </a:extLst>
          </p:cNvPr>
          <p:cNvSpPr/>
          <p:nvPr/>
        </p:nvSpPr>
        <p:spPr>
          <a:xfrm>
            <a:off x="670473" y="685586"/>
            <a:ext cx="6824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Time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B1C0FB7-338B-4E7C-8C1D-79157E3EC8FB}"/>
              </a:ext>
            </a:extLst>
          </p:cNvPr>
          <p:cNvSpPr/>
          <p:nvPr/>
        </p:nvSpPr>
        <p:spPr>
          <a:xfrm>
            <a:off x="5418216" y="660001"/>
            <a:ext cx="1380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Rainfall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03F33F2-60CE-4ED7-92A1-50D31B835D17}"/>
              </a:ext>
            </a:extLst>
          </p:cNvPr>
          <p:cNvSpPr/>
          <p:nvPr/>
        </p:nvSpPr>
        <p:spPr>
          <a:xfrm>
            <a:off x="3331598" y="1734755"/>
            <a:ext cx="3897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Water particles in hillslope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4121792-9864-4582-B028-F54DD46FEB99}"/>
              </a:ext>
            </a:extLst>
          </p:cNvPr>
          <p:cNvSpPr/>
          <p:nvPr/>
        </p:nvSpPr>
        <p:spPr>
          <a:xfrm>
            <a:off x="6119051" y="4369193"/>
            <a:ext cx="1458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Water particles in discharge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E2A329E-8B12-4CE6-8458-2B8AC43EF680}"/>
              </a:ext>
            </a:extLst>
          </p:cNvPr>
          <p:cNvCxnSpPr/>
          <p:nvPr/>
        </p:nvCxnSpPr>
        <p:spPr>
          <a:xfrm flipV="1">
            <a:off x="6534141" y="4138832"/>
            <a:ext cx="238538" cy="26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1D029AC-28FB-4A0F-9C97-08E1D5503B8B}"/>
              </a:ext>
            </a:extLst>
          </p:cNvPr>
          <p:cNvSpPr/>
          <p:nvPr/>
        </p:nvSpPr>
        <p:spPr>
          <a:xfrm>
            <a:off x="8736492" y="2073309"/>
            <a:ext cx="3384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Transit time frequency of 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water particles in discharge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= Transit time distribution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D7E6B99-3BF7-481E-8FA0-E08701BC358B}"/>
              </a:ext>
            </a:extLst>
          </p:cNvPr>
          <p:cNvSpPr/>
          <p:nvPr/>
        </p:nvSpPr>
        <p:spPr>
          <a:xfrm>
            <a:off x="9076179" y="5993570"/>
            <a:ext cx="3384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Cumulative 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transit time distribution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90C3FEC8-4C61-4670-B1AC-A54B233B70CC}"/>
              </a:ext>
            </a:extLst>
          </p:cNvPr>
          <p:cNvSpPr/>
          <p:nvPr/>
        </p:nvSpPr>
        <p:spPr>
          <a:xfrm>
            <a:off x="1146749" y="869430"/>
            <a:ext cx="156025" cy="157974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00C14A-732C-4764-BC15-A48C27A77C10}"/>
              </a:ext>
            </a:extLst>
          </p:cNvPr>
          <p:cNvCxnSpPr/>
          <p:nvPr/>
        </p:nvCxnSpPr>
        <p:spPr>
          <a:xfrm flipV="1">
            <a:off x="3163986" y="4138832"/>
            <a:ext cx="3608693" cy="211631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A70B880-71AF-45DD-BFA9-B8805B85382C}"/>
              </a:ext>
            </a:extLst>
          </p:cNvPr>
          <p:cNvSpPr txBox="1"/>
          <p:nvPr/>
        </p:nvSpPr>
        <p:spPr>
          <a:xfrm>
            <a:off x="-66841" y="1149069"/>
            <a:ext cx="5776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nconsolata" panose="00000509000000000000" pitchFamily="49" charset="0"/>
              </a:rPr>
              <a:t>(A)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9B626B-D51A-474F-A219-A303E05380A2}"/>
              </a:ext>
            </a:extLst>
          </p:cNvPr>
          <p:cNvSpPr txBox="1"/>
          <p:nvPr/>
        </p:nvSpPr>
        <p:spPr>
          <a:xfrm>
            <a:off x="-55653" y="1965586"/>
            <a:ext cx="590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nconsolata" panose="00000509000000000000" pitchFamily="49" charset="0"/>
              </a:rPr>
              <a:t>(B)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F1B03F-C467-4CC7-967F-EB04BA0BC6BB}"/>
              </a:ext>
            </a:extLst>
          </p:cNvPr>
          <p:cNvSpPr txBox="1"/>
          <p:nvPr/>
        </p:nvSpPr>
        <p:spPr>
          <a:xfrm>
            <a:off x="6256919" y="1961889"/>
            <a:ext cx="59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nconsolata" panose="00000509000000000000" pitchFamily="49" charset="0"/>
              </a:rPr>
              <a:t>(C)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BA7844-F449-4669-8C9F-7D9EAE19456A}"/>
              </a:ext>
            </a:extLst>
          </p:cNvPr>
          <p:cNvSpPr txBox="1"/>
          <p:nvPr/>
        </p:nvSpPr>
        <p:spPr>
          <a:xfrm>
            <a:off x="7710195" y="1965586"/>
            <a:ext cx="59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nconsolata" panose="00000509000000000000" pitchFamily="49" charset="0"/>
              </a:rPr>
              <a:t>(D)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1CB758-8493-4BA9-8263-E715EC9FE06E}"/>
              </a:ext>
            </a:extLst>
          </p:cNvPr>
          <p:cNvSpPr txBox="1"/>
          <p:nvPr/>
        </p:nvSpPr>
        <p:spPr>
          <a:xfrm>
            <a:off x="7710195" y="4454786"/>
            <a:ext cx="5913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Inconsolata" panose="00000509000000000000" pitchFamily="49" charset="0"/>
              </a:rPr>
              <a:t>(E)</a:t>
            </a:r>
          </a:p>
        </p:txBody>
      </p:sp>
    </p:spTree>
    <p:extLst>
      <p:ext uri="{BB962C8B-B14F-4D97-AF65-F5344CB8AC3E}">
        <p14:creationId xmlns:p14="http://schemas.microsoft.com/office/powerpoint/2010/main" val="387968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F6DE0B0-7A0D-45FE-B1F5-49C3C19D8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325"/>
                    </a14:imgEffect>
                    <a14:imgEffect>
                      <a14:saturation sat="0"/>
                    </a14:imgEffect>
                    <a14:imgEffect>
                      <a14:brightnessContrast bright="6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" y="0"/>
            <a:ext cx="12179016" cy="68580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9512B2F-C20D-452A-A59A-C35C59CCA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t="5732" r="8608" b="10632"/>
          <a:stretch>
            <a:fillRect/>
          </a:stretch>
        </p:blipFill>
        <p:spPr>
          <a:xfrm>
            <a:off x="443776" y="2035974"/>
            <a:ext cx="5848942" cy="2098950"/>
          </a:xfrm>
          <a:custGeom>
            <a:avLst/>
            <a:gdLst>
              <a:gd name="connsiteX0" fmla="*/ 0 w 5913538"/>
              <a:gd name="connsiteY0" fmla="*/ 0 h 2188799"/>
              <a:gd name="connsiteX1" fmla="*/ 5913538 w 5913538"/>
              <a:gd name="connsiteY1" fmla="*/ 0 h 2188799"/>
              <a:gd name="connsiteX2" fmla="*/ 5913538 w 5913538"/>
              <a:gd name="connsiteY2" fmla="*/ 2188799 h 2188799"/>
              <a:gd name="connsiteX3" fmla="*/ 0 w 5913538"/>
              <a:gd name="connsiteY3" fmla="*/ 2188799 h 218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3538" h="2188799">
                <a:moveTo>
                  <a:pt x="0" y="0"/>
                </a:moveTo>
                <a:lnTo>
                  <a:pt x="5913538" y="0"/>
                </a:lnTo>
                <a:lnTo>
                  <a:pt x="5913538" y="2188799"/>
                </a:lnTo>
                <a:lnTo>
                  <a:pt x="0" y="218879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14:cNvPr>
              <p14:cNvContentPartPr/>
              <p14:nvPr/>
            </p14:nvContentPartPr>
            <p14:xfrm>
              <a:off x="13230251" y="65029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17651" y="6490376"/>
                <a:ext cx="252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2A4F129-8FFD-4620-8A69-B36ACD555203}"/>
              </a:ext>
            </a:extLst>
          </p:cNvPr>
          <p:cNvGrpSpPr/>
          <p:nvPr/>
        </p:nvGrpSpPr>
        <p:grpSpPr>
          <a:xfrm>
            <a:off x="426401" y="4482955"/>
            <a:ext cx="4646847" cy="2239300"/>
            <a:chOff x="458553" y="1824399"/>
            <a:chExt cx="8714544" cy="4199509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AB19000-2FB1-4B59-80B0-911B11BA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8821"/>
            <a:stretch/>
          </p:blipFill>
          <p:spPr>
            <a:xfrm>
              <a:off x="458553" y="3131121"/>
              <a:ext cx="5006340" cy="283310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C966FE8-733F-48F2-AE4C-7C70F8D68073}"/>
                </a:ext>
              </a:extLst>
            </p:cNvPr>
            <p:cNvSpPr/>
            <p:nvPr/>
          </p:nvSpPr>
          <p:spPr>
            <a:xfrm flipH="1" flipV="1">
              <a:off x="2686690" y="3535033"/>
              <a:ext cx="4553817" cy="1750865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40AA7F2B-9158-463E-899D-9A9B90D92A0A}"/>
                </a:ext>
              </a:extLst>
            </p:cNvPr>
            <p:cNvSpPr/>
            <p:nvPr/>
          </p:nvSpPr>
          <p:spPr>
            <a:xfrm flipH="1" flipV="1">
              <a:off x="1629297" y="2643104"/>
              <a:ext cx="6666614" cy="2870790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EAB4687D-234B-48CB-9406-17AACFCCC6D4}"/>
                </a:ext>
              </a:extLst>
            </p:cNvPr>
            <p:cNvSpPr/>
            <p:nvPr/>
          </p:nvSpPr>
          <p:spPr>
            <a:xfrm flipH="1" flipV="1">
              <a:off x="745023" y="1824399"/>
              <a:ext cx="8428074" cy="3989552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EF29E3-7FC3-47F2-A8DC-8D677CADFF86}"/>
                </a:ext>
              </a:extLst>
            </p:cNvPr>
            <p:cNvSpPr/>
            <p:nvPr/>
          </p:nvSpPr>
          <p:spPr>
            <a:xfrm flipH="1" flipV="1">
              <a:off x="3614912" y="4083816"/>
              <a:ext cx="3835709" cy="1057018"/>
            </a:xfrm>
            <a:prstGeom prst="arc">
              <a:avLst>
                <a:gd name="adj1" fmla="val 19167204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51DDB8-8DF2-4FAF-B465-84247AD4BB35}"/>
                </a:ext>
              </a:extLst>
            </p:cNvPr>
            <p:cNvSpPr/>
            <p:nvPr/>
          </p:nvSpPr>
          <p:spPr>
            <a:xfrm>
              <a:off x="591727" y="1844431"/>
              <a:ext cx="4336745" cy="1282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F91655-1920-476C-8960-370768C7023F}"/>
                </a:ext>
              </a:extLst>
            </p:cNvPr>
            <p:cNvSpPr/>
            <p:nvPr/>
          </p:nvSpPr>
          <p:spPr>
            <a:xfrm>
              <a:off x="4853138" y="243366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9C6961-069A-4F7C-87CE-A2C5BAD6571D}"/>
                </a:ext>
              </a:extLst>
            </p:cNvPr>
            <p:cNvSpPr/>
            <p:nvPr/>
          </p:nvSpPr>
          <p:spPr>
            <a:xfrm>
              <a:off x="2590458" y="244200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0E2281-645D-4E00-8C3C-CBAE0D513C47}"/>
                </a:ext>
              </a:extLst>
            </p:cNvPr>
            <p:cNvCxnSpPr>
              <a:cxnSpLocks/>
              <a:stCxn id="55" idx="6"/>
              <a:endCxn id="54" idx="2"/>
            </p:cNvCxnSpPr>
            <p:nvPr/>
          </p:nvCxnSpPr>
          <p:spPr>
            <a:xfrm flipV="1">
              <a:off x="2741126" y="2503800"/>
              <a:ext cx="2112012" cy="8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5C9019-2192-4B13-A26D-0F6AF66506D2}"/>
                </a:ext>
              </a:extLst>
            </p:cNvPr>
            <p:cNvSpPr/>
            <p:nvPr/>
          </p:nvSpPr>
          <p:spPr>
            <a:xfrm>
              <a:off x="2601869" y="429490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4722610-629B-401F-94A3-DFA424FBD0B1}"/>
                </a:ext>
              </a:extLst>
            </p:cNvPr>
            <p:cNvSpPr/>
            <p:nvPr/>
          </p:nvSpPr>
          <p:spPr>
            <a:xfrm>
              <a:off x="4874016" y="520064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2EDDBA-EA3D-4E47-9D66-334689B1218F}"/>
                </a:ext>
              </a:extLst>
            </p:cNvPr>
            <p:cNvSpPr txBox="1"/>
            <p:nvPr/>
          </p:nvSpPr>
          <p:spPr>
            <a:xfrm>
              <a:off x="691331" y="5504433"/>
              <a:ext cx="1632858" cy="51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consolata" panose="00000509000000000000" pitchFamily="49" charset="0"/>
                </a:rPr>
                <a:t>Hillslope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1734811-15D9-4C5D-A7D4-52571EF7B208}"/>
                </a:ext>
              </a:extLst>
            </p:cNvPr>
            <p:cNvSpPr/>
            <p:nvPr/>
          </p:nvSpPr>
          <p:spPr>
            <a:xfrm>
              <a:off x="1553963" y="400836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E2630-7875-4713-83CB-B0CA99692034}"/>
                </a:ext>
              </a:extLst>
            </p:cNvPr>
            <p:cNvSpPr/>
            <p:nvPr/>
          </p:nvSpPr>
          <p:spPr>
            <a:xfrm>
              <a:off x="666149" y="3726282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4CA5C6-DAB6-45A9-B1DB-AD0BEBFB14C8}"/>
                </a:ext>
              </a:extLst>
            </p:cNvPr>
            <p:cNvSpPr/>
            <p:nvPr/>
          </p:nvSpPr>
          <p:spPr>
            <a:xfrm>
              <a:off x="3539577" y="452311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0AED25-D16B-4EF6-9892-AF9D8760C5AC}"/>
                </a:ext>
              </a:extLst>
            </p:cNvPr>
            <p:cNvSpPr/>
            <p:nvPr/>
          </p:nvSpPr>
          <p:spPr>
            <a:xfrm>
              <a:off x="4874016" y="503894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8395DA6-8176-4E33-88A3-9A6C69A67F5D}"/>
                </a:ext>
              </a:extLst>
            </p:cNvPr>
            <p:cNvSpPr/>
            <p:nvPr/>
          </p:nvSpPr>
          <p:spPr>
            <a:xfrm>
              <a:off x="4874016" y="543495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AB9DDA-AA46-4D33-A673-E7F43AB8A2AE}"/>
                </a:ext>
              </a:extLst>
            </p:cNvPr>
            <p:cNvSpPr/>
            <p:nvPr/>
          </p:nvSpPr>
          <p:spPr>
            <a:xfrm>
              <a:off x="4873886" y="574277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135F38-9FA8-4E0A-A393-38B0D833A8A7}"/>
                </a:ext>
              </a:extLst>
            </p:cNvPr>
            <p:cNvSpPr/>
            <p:nvPr/>
          </p:nvSpPr>
          <p:spPr>
            <a:xfrm>
              <a:off x="3540691" y="291370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54D72F1-5D7A-4D4B-86A9-6FFA0F001498}"/>
                </a:ext>
              </a:extLst>
            </p:cNvPr>
            <p:cNvSpPr/>
            <p:nvPr/>
          </p:nvSpPr>
          <p:spPr>
            <a:xfrm>
              <a:off x="1629297" y="2692055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E6E793-3A9E-47A6-8C51-B76779B06E89}"/>
                </a:ext>
              </a:extLst>
            </p:cNvPr>
            <p:cNvSpPr/>
            <p:nvPr/>
          </p:nvSpPr>
          <p:spPr>
            <a:xfrm>
              <a:off x="741483" y="208007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1E7255C-0A8D-4103-B7F4-58EF97322431}"/>
                </a:ext>
              </a:extLst>
            </p:cNvPr>
            <p:cNvSpPr/>
            <p:nvPr/>
          </p:nvSpPr>
          <p:spPr>
            <a:xfrm>
              <a:off x="4853138" y="207528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91AEEA3-644A-427A-9320-F439D894317A}"/>
                </a:ext>
              </a:extLst>
            </p:cNvPr>
            <p:cNvSpPr/>
            <p:nvPr/>
          </p:nvSpPr>
          <p:spPr>
            <a:xfrm>
              <a:off x="4853138" y="2916293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13E599-CB43-4D3D-B464-9FD37AE3BA59}"/>
                </a:ext>
              </a:extLst>
            </p:cNvPr>
            <p:cNvSpPr/>
            <p:nvPr/>
          </p:nvSpPr>
          <p:spPr>
            <a:xfrm>
              <a:off x="4853138" y="268712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4D5451-7902-4F9D-8AEB-1147AE6C64B8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flipV="1">
              <a:off x="892151" y="2138603"/>
              <a:ext cx="3972398" cy="116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7ECBC38-421F-4C31-A51D-FBC8B2C7F1CA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 flipV="1">
              <a:off x="1779965" y="2757263"/>
              <a:ext cx="3073173" cy="49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0B46B2-4407-40D8-957E-1DD4159E16C5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3691359" y="2983839"/>
              <a:ext cx="1161779" cy="259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5D5A26-7F43-498A-AB33-B7C08D4661FB}"/>
              </a:ext>
            </a:extLst>
          </p:cNvPr>
          <p:cNvCxnSpPr/>
          <p:nvPr/>
        </p:nvCxnSpPr>
        <p:spPr>
          <a:xfrm>
            <a:off x="426401" y="4136770"/>
            <a:ext cx="71012" cy="3568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76D5C3-D9E4-48D0-B38F-FFE45EB2D1F5}"/>
              </a:ext>
            </a:extLst>
          </p:cNvPr>
          <p:cNvCxnSpPr>
            <a:cxnSpLocks/>
          </p:cNvCxnSpPr>
          <p:nvPr/>
        </p:nvCxnSpPr>
        <p:spPr>
          <a:xfrm flipH="1">
            <a:off x="2809891" y="4136770"/>
            <a:ext cx="3496143" cy="345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2CB57C-6074-48B4-9339-2CB71A864054}"/>
              </a:ext>
            </a:extLst>
          </p:cNvPr>
          <p:cNvSpPr txBox="1"/>
          <p:nvPr/>
        </p:nvSpPr>
        <p:spPr>
          <a:xfrm>
            <a:off x="6851478" y="4322200"/>
            <a:ext cx="36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8EB36C-C1F4-4400-A1AA-2D0D33723352}"/>
              </a:ext>
            </a:extLst>
          </p:cNvPr>
          <p:cNvCxnSpPr/>
          <p:nvPr/>
        </p:nvCxnSpPr>
        <p:spPr>
          <a:xfrm>
            <a:off x="6345790" y="3071443"/>
            <a:ext cx="26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615" name="Picture 25614">
            <a:extLst>
              <a:ext uri="{FF2B5EF4-FFF2-40B4-BE49-F238E27FC236}">
                <a16:creationId xmlns:a16="http://schemas.microsoft.com/office/drawing/2014/main" id="{445DCA80-E958-4F60-A840-9EACD0955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05" y="1851817"/>
            <a:ext cx="749478" cy="251183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9A30F24-50D0-4040-B70B-925CBBF2A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10132" r="9805" b="11992"/>
          <a:stretch>
            <a:fillRect/>
          </a:stretch>
        </p:blipFill>
        <p:spPr>
          <a:xfrm>
            <a:off x="426401" y="1011323"/>
            <a:ext cx="5866317" cy="718515"/>
          </a:xfrm>
          <a:custGeom>
            <a:avLst/>
            <a:gdLst>
              <a:gd name="connsiteX0" fmla="*/ 0 w 5755509"/>
              <a:gd name="connsiteY0" fmla="*/ 0 h 718515"/>
              <a:gd name="connsiteX1" fmla="*/ 5755509 w 5755509"/>
              <a:gd name="connsiteY1" fmla="*/ 0 h 718515"/>
              <a:gd name="connsiteX2" fmla="*/ 5755509 w 5755509"/>
              <a:gd name="connsiteY2" fmla="*/ 718515 h 718515"/>
              <a:gd name="connsiteX3" fmla="*/ 0 w 5755509"/>
              <a:gd name="connsiteY3" fmla="*/ 718515 h 71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5509" h="718515">
                <a:moveTo>
                  <a:pt x="0" y="0"/>
                </a:moveTo>
                <a:lnTo>
                  <a:pt x="5755509" y="0"/>
                </a:lnTo>
                <a:lnTo>
                  <a:pt x="5755509" y="718515"/>
                </a:lnTo>
                <a:lnTo>
                  <a:pt x="0" y="718515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E547810-1513-4C7D-9708-DA015BF743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7283" r="11493" b="13258"/>
          <a:stretch>
            <a:fillRect/>
          </a:stretch>
        </p:blipFill>
        <p:spPr>
          <a:xfrm>
            <a:off x="7752377" y="2033805"/>
            <a:ext cx="4047308" cy="2097151"/>
          </a:xfrm>
          <a:custGeom>
            <a:avLst/>
            <a:gdLst>
              <a:gd name="connsiteX0" fmla="*/ 0 w 3851965"/>
              <a:gd name="connsiteY0" fmla="*/ 0 h 2067339"/>
              <a:gd name="connsiteX1" fmla="*/ 3851965 w 3851965"/>
              <a:gd name="connsiteY1" fmla="*/ 0 h 2067339"/>
              <a:gd name="connsiteX2" fmla="*/ 3851965 w 3851965"/>
              <a:gd name="connsiteY2" fmla="*/ 2067339 h 2067339"/>
              <a:gd name="connsiteX3" fmla="*/ 0 w 3851965"/>
              <a:gd name="connsiteY3" fmla="*/ 2067339 h 20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965" h="2067339">
                <a:moveTo>
                  <a:pt x="0" y="0"/>
                </a:moveTo>
                <a:lnTo>
                  <a:pt x="3851965" y="0"/>
                </a:lnTo>
                <a:lnTo>
                  <a:pt x="3851965" y="2067339"/>
                </a:lnTo>
                <a:lnTo>
                  <a:pt x="0" y="206733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31C1717-3631-4FC2-A4DE-1AF704DB16DF}"/>
              </a:ext>
            </a:extLst>
          </p:cNvPr>
          <p:cNvSpPr/>
          <p:nvPr/>
        </p:nvSpPr>
        <p:spPr>
          <a:xfrm>
            <a:off x="-85726" y="107155"/>
            <a:ext cx="6842125" cy="5301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38E2C5-0AF4-4D7F-BAB6-8DDD5B7B2DD1}"/>
              </a:ext>
            </a:extLst>
          </p:cNvPr>
          <p:cNvSpPr/>
          <p:nvPr/>
        </p:nvSpPr>
        <p:spPr>
          <a:xfrm>
            <a:off x="72257" y="142717"/>
            <a:ext cx="105354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Inconsolata" panose="00000509000000000000" pitchFamily="49" charset="0"/>
              </a:rPr>
              <a:t>SAS FUNCTION MAY PROVIDE BETTER FRAMEWORK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609BAA1-1B1F-4858-8CF0-11D3AADDE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7353" r="9563" b="12607"/>
          <a:stretch>
            <a:fillRect/>
          </a:stretch>
        </p:blipFill>
        <p:spPr>
          <a:xfrm>
            <a:off x="7752377" y="4506866"/>
            <a:ext cx="4047309" cy="2098950"/>
          </a:xfrm>
          <a:custGeom>
            <a:avLst/>
            <a:gdLst>
              <a:gd name="connsiteX0" fmla="*/ 0 w 3876694"/>
              <a:gd name="connsiteY0" fmla="*/ 0 h 2010468"/>
              <a:gd name="connsiteX1" fmla="*/ 3876694 w 3876694"/>
              <a:gd name="connsiteY1" fmla="*/ 0 h 2010468"/>
              <a:gd name="connsiteX2" fmla="*/ 3876694 w 3876694"/>
              <a:gd name="connsiteY2" fmla="*/ 2010468 h 2010468"/>
              <a:gd name="connsiteX3" fmla="*/ 0 w 3876694"/>
              <a:gd name="connsiteY3" fmla="*/ 2010468 h 20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694" h="2010468">
                <a:moveTo>
                  <a:pt x="0" y="0"/>
                </a:moveTo>
                <a:lnTo>
                  <a:pt x="3876694" y="0"/>
                </a:lnTo>
                <a:lnTo>
                  <a:pt x="3876694" y="2010468"/>
                </a:lnTo>
                <a:lnTo>
                  <a:pt x="0" y="2010468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B82D6523-094C-4DCE-8E5F-3602A14DFC1B}"/>
              </a:ext>
            </a:extLst>
          </p:cNvPr>
          <p:cNvSpPr/>
          <p:nvPr/>
        </p:nvSpPr>
        <p:spPr>
          <a:xfrm rot="16200000">
            <a:off x="6498162" y="538706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P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9DB1A7-4F62-4500-850D-1FEF7C02B2FB}"/>
              </a:ext>
            </a:extLst>
          </p:cNvPr>
          <p:cNvSpPr/>
          <p:nvPr/>
        </p:nvSpPr>
        <p:spPr>
          <a:xfrm>
            <a:off x="7721907" y="6565115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T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[day]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98F9F2-836F-44B6-B1C2-A0B7AF0D8652}"/>
              </a:ext>
            </a:extLst>
          </p:cNvPr>
          <p:cNvSpPr/>
          <p:nvPr/>
        </p:nvSpPr>
        <p:spPr>
          <a:xfrm rot="16200000">
            <a:off x="6498162" y="292487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600" dirty="0">
                <a:latin typeface="Inconsolata" panose="00000509000000000000" pitchFamily="49" charset="0"/>
              </a:rPr>
              <a:t>Ω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B17246-A665-4035-BA8D-59A6BA5FEC3A}"/>
              </a:ext>
            </a:extLst>
          </p:cNvPr>
          <p:cNvSpPr/>
          <p:nvPr/>
        </p:nvSpPr>
        <p:spPr>
          <a:xfrm>
            <a:off x="7700914" y="4109854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S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[mm]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18C4E21-1474-450F-88B7-3A95422F4E48}"/>
              </a:ext>
            </a:extLst>
          </p:cNvPr>
          <p:cNvSpPr/>
          <p:nvPr/>
        </p:nvSpPr>
        <p:spPr>
          <a:xfrm>
            <a:off x="6790414" y="2035974"/>
            <a:ext cx="512612" cy="20989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F943D1B4-1DBB-41E7-BC86-095F959BC0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79632" y="1607528"/>
            <a:ext cx="184157" cy="672735"/>
          </a:xfrm>
          <a:prstGeom prst="curvedConnector4">
            <a:avLst>
              <a:gd name="adj1" fmla="val -124133"/>
              <a:gd name="adj2" fmla="val 778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F31728DC-16D3-432C-93C2-F32FDDAD175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8" b="7882"/>
          <a:stretch/>
        </p:blipFill>
        <p:spPr>
          <a:xfrm>
            <a:off x="0" y="-5112"/>
            <a:ext cx="12187768" cy="6857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1ACAD0-1C1B-4AFB-85BD-E37239E573C0}"/>
              </a:ext>
            </a:extLst>
          </p:cNvPr>
          <p:cNvSpPr txBox="1"/>
          <p:nvPr/>
        </p:nvSpPr>
        <p:spPr>
          <a:xfrm>
            <a:off x="10204956" y="3700314"/>
            <a:ext cx="21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SAS function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8C990BD-8C9B-4A8C-9D26-A3FEA9017C8C}"/>
              </a:ext>
            </a:extLst>
          </p:cNvPr>
          <p:cNvSpPr txBox="1"/>
          <p:nvPr/>
        </p:nvSpPr>
        <p:spPr>
          <a:xfrm>
            <a:off x="8759397" y="6159717"/>
            <a:ext cx="350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Transit time distribution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6858B29-8D25-4266-9319-CE90DB86E4B5}"/>
              </a:ext>
            </a:extLst>
          </p:cNvPr>
          <p:cNvGrpSpPr/>
          <p:nvPr/>
        </p:nvGrpSpPr>
        <p:grpSpPr>
          <a:xfrm>
            <a:off x="7698464" y="4110390"/>
            <a:ext cx="4047310" cy="338554"/>
            <a:chOff x="7546064" y="3957990"/>
            <a:chExt cx="4047310" cy="33855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2FB1C59-6121-4D99-B55B-B6C2AA945710}"/>
                </a:ext>
              </a:extLst>
            </p:cNvPr>
            <p:cNvSpPr/>
            <p:nvPr/>
          </p:nvSpPr>
          <p:spPr>
            <a:xfrm>
              <a:off x="9175929" y="4034826"/>
              <a:ext cx="792480" cy="223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588815D-1D66-46A4-8FF1-ACB50485ABAD}"/>
                </a:ext>
              </a:extLst>
            </p:cNvPr>
            <p:cNvSpPr/>
            <p:nvPr/>
          </p:nvSpPr>
          <p:spPr>
            <a:xfrm>
              <a:off x="7546064" y="3957990"/>
              <a:ext cx="40473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Inconsolata" panose="00000509000000000000" pitchFamily="49" charset="0"/>
                </a:rPr>
                <a:t>S</a:t>
              </a:r>
              <a:r>
                <a:rPr lang="en-US" sz="1600" baseline="-10000" dirty="0">
                  <a:latin typeface="Inconsolata" panose="00000509000000000000" pitchFamily="49" charset="0"/>
                </a:rPr>
                <a:t>T </a:t>
              </a:r>
              <a:r>
                <a:rPr lang="en-US" sz="1600" dirty="0">
                  <a:latin typeface="Inconsolata" panose="00000509000000000000" pitchFamily="49" charset="0"/>
                </a:rPr>
                <a:t>[mm]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3042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F6DE0B0-7A0D-45FE-B1F5-49C3C19D8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325"/>
                    </a14:imgEffect>
                    <a14:imgEffect>
                      <a14:saturation sat="0"/>
                    </a14:imgEffect>
                    <a14:imgEffect>
                      <a14:brightnessContrast bright="6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" y="0"/>
            <a:ext cx="12179016" cy="68580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9512B2F-C20D-452A-A59A-C35C59CCA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t="5732" r="8608" b="10632"/>
          <a:stretch>
            <a:fillRect/>
          </a:stretch>
        </p:blipFill>
        <p:spPr>
          <a:xfrm>
            <a:off x="443776" y="2035974"/>
            <a:ext cx="5848942" cy="2098950"/>
          </a:xfrm>
          <a:custGeom>
            <a:avLst/>
            <a:gdLst>
              <a:gd name="connsiteX0" fmla="*/ 0 w 5913538"/>
              <a:gd name="connsiteY0" fmla="*/ 0 h 2188799"/>
              <a:gd name="connsiteX1" fmla="*/ 5913538 w 5913538"/>
              <a:gd name="connsiteY1" fmla="*/ 0 h 2188799"/>
              <a:gd name="connsiteX2" fmla="*/ 5913538 w 5913538"/>
              <a:gd name="connsiteY2" fmla="*/ 2188799 h 2188799"/>
              <a:gd name="connsiteX3" fmla="*/ 0 w 5913538"/>
              <a:gd name="connsiteY3" fmla="*/ 2188799 h 218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3538" h="2188799">
                <a:moveTo>
                  <a:pt x="0" y="0"/>
                </a:moveTo>
                <a:lnTo>
                  <a:pt x="5913538" y="0"/>
                </a:lnTo>
                <a:lnTo>
                  <a:pt x="5913538" y="2188799"/>
                </a:lnTo>
                <a:lnTo>
                  <a:pt x="0" y="218879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14:cNvPr>
              <p14:cNvContentPartPr/>
              <p14:nvPr/>
            </p14:nvContentPartPr>
            <p14:xfrm>
              <a:off x="13230251" y="65029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17651" y="6490376"/>
                <a:ext cx="252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2A4F129-8FFD-4620-8A69-B36ACD555203}"/>
              </a:ext>
            </a:extLst>
          </p:cNvPr>
          <p:cNvGrpSpPr/>
          <p:nvPr/>
        </p:nvGrpSpPr>
        <p:grpSpPr>
          <a:xfrm>
            <a:off x="426401" y="4482955"/>
            <a:ext cx="4646847" cy="2239300"/>
            <a:chOff x="458553" y="1824399"/>
            <a:chExt cx="8714544" cy="4199509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AB19000-2FB1-4B59-80B0-911B11BA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8821"/>
            <a:stretch/>
          </p:blipFill>
          <p:spPr>
            <a:xfrm>
              <a:off x="458553" y="3131121"/>
              <a:ext cx="5006340" cy="283310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C966FE8-733F-48F2-AE4C-7C70F8D68073}"/>
                </a:ext>
              </a:extLst>
            </p:cNvPr>
            <p:cNvSpPr/>
            <p:nvPr/>
          </p:nvSpPr>
          <p:spPr>
            <a:xfrm flipH="1" flipV="1">
              <a:off x="2686690" y="3535033"/>
              <a:ext cx="4553817" cy="1750865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40AA7F2B-9158-463E-899D-9A9B90D92A0A}"/>
                </a:ext>
              </a:extLst>
            </p:cNvPr>
            <p:cNvSpPr/>
            <p:nvPr/>
          </p:nvSpPr>
          <p:spPr>
            <a:xfrm flipH="1" flipV="1">
              <a:off x="1629297" y="2643104"/>
              <a:ext cx="6666614" cy="2870790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EAB4687D-234B-48CB-9406-17AACFCCC6D4}"/>
                </a:ext>
              </a:extLst>
            </p:cNvPr>
            <p:cNvSpPr/>
            <p:nvPr/>
          </p:nvSpPr>
          <p:spPr>
            <a:xfrm flipH="1" flipV="1">
              <a:off x="745023" y="1824399"/>
              <a:ext cx="8428074" cy="3989552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EF29E3-7FC3-47F2-A8DC-8D677CADFF86}"/>
                </a:ext>
              </a:extLst>
            </p:cNvPr>
            <p:cNvSpPr/>
            <p:nvPr/>
          </p:nvSpPr>
          <p:spPr>
            <a:xfrm flipH="1" flipV="1">
              <a:off x="3614912" y="4083816"/>
              <a:ext cx="3835709" cy="1057018"/>
            </a:xfrm>
            <a:prstGeom prst="arc">
              <a:avLst>
                <a:gd name="adj1" fmla="val 19167204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51DDB8-8DF2-4FAF-B465-84247AD4BB35}"/>
                </a:ext>
              </a:extLst>
            </p:cNvPr>
            <p:cNvSpPr/>
            <p:nvPr/>
          </p:nvSpPr>
          <p:spPr>
            <a:xfrm>
              <a:off x="591727" y="1844431"/>
              <a:ext cx="4336745" cy="1282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F91655-1920-476C-8960-370768C7023F}"/>
                </a:ext>
              </a:extLst>
            </p:cNvPr>
            <p:cNvSpPr/>
            <p:nvPr/>
          </p:nvSpPr>
          <p:spPr>
            <a:xfrm>
              <a:off x="4853138" y="243366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9C6961-069A-4F7C-87CE-A2C5BAD6571D}"/>
                </a:ext>
              </a:extLst>
            </p:cNvPr>
            <p:cNvSpPr/>
            <p:nvPr/>
          </p:nvSpPr>
          <p:spPr>
            <a:xfrm>
              <a:off x="2590458" y="244200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0E2281-645D-4E00-8C3C-CBAE0D513C47}"/>
                </a:ext>
              </a:extLst>
            </p:cNvPr>
            <p:cNvCxnSpPr>
              <a:cxnSpLocks/>
              <a:stCxn id="55" idx="6"/>
              <a:endCxn id="54" idx="2"/>
            </p:cNvCxnSpPr>
            <p:nvPr/>
          </p:nvCxnSpPr>
          <p:spPr>
            <a:xfrm flipV="1">
              <a:off x="2741126" y="2503800"/>
              <a:ext cx="2112012" cy="8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5C9019-2192-4B13-A26D-0F6AF66506D2}"/>
                </a:ext>
              </a:extLst>
            </p:cNvPr>
            <p:cNvSpPr/>
            <p:nvPr/>
          </p:nvSpPr>
          <p:spPr>
            <a:xfrm>
              <a:off x="2601869" y="429490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4722610-629B-401F-94A3-DFA424FBD0B1}"/>
                </a:ext>
              </a:extLst>
            </p:cNvPr>
            <p:cNvSpPr/>
            <p:nvPr/>
          </p:nvSpPr>
          <p:spPr>
            <a:xfrm>
              <a:off x="4874016" y="520064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2EDDBA-EA3D-4E47-9D66-334689B1218F}"/>
                </a:ext>
              </a:extLst>
            </p:cNvPr>
            <p:cNvSpPr txBox="1"/>
            <p:nvPr/>
          </p:nvSpPr>
          <p:spPr>
            <a:xfrm>
              <a:off x="691331" y="5504433"/>
              <a:ext cx="1632858" cy="51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consolata" panose="00000509000000000000" pitchFamily="49" charset="0"/>
                </a:rPr>
                <a:t>Hillslope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1734811-15D9-4C5D-A7D4-52571EF7B208}"/>
                </a:ext>
              </a:extLst>
            </p:cNvPr>
            <p:cNvSpPr/>
            <p:nvPr/>
          </p:nvSpPr>
          <p:spPr>
            <a:xfrm>
              <a:off x="1553963" y="400836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E2630-7875-4713-83CB-B0CA99692034}"/>
                </a:ext>
              </a:extLst>
            </p:cNvPr>
            <p:cNvSpPr/>
            <p:nvPr/>
          </p:nvSpPr>
          <p:spPr>
            <a:xfrm>
              <a:off x="666149" y="3726282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4CA5C6-DAB6-45A9-B1DB-AD0BEBFB14C8}"/>
                </a:ext>
              </a:extLst>
            </p:cNvPr>
            <p:cNvSpPr/>
            <p:nvPr/>
          </p:nvSpPr>
          <p:spPr>
            <a:xfrm>
              <a:off x="3539577" y="452311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0AED25-D16B-4EF6-9892-AF9D8760C5AC}"/>
                </a:ext>
              </a:extLst>
            </p:cNvPr>
            <p:cNvSpPr/>
            <p:nvPr/>
          </p:nvSpPr>
          <p:spPr>
            <a:xfrm>
              <a:off x="4874016" y="503894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8395DA6-8176-4E33-88A3-9A6C69A67F5D}"/>
                </a:ext>
              </a:extLst>
            </p:cNvPr>
            <p:cNvSpPr/>
            <p:nvPr/>
          </p:nvSpPr>
          <p:spPr>
            <a:xfrm>
              <a:off x="4874016" y="543495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AB9DDA-AA46-4D33-A673-E7F43AB8A2AE}"/>
                </a:ext>
              </a:extLst>
            </p:cNvPr>
            <p:cNvSpPr/>
            <p:nvPr/>
          </p:nvSpPr>
          <p:spPr>
            <a:xfrm>
              <a:off x="4873886" y="574277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135F38-9FA8-4E0A-A393-38B0D833A8A7}"/>
                </a:ext>
              </a:extLst>
            </p:cNvPr>
            <p:cNvSpPr/>
            <p:nvPr/>
          </p:nvSpPr>
          <p:spPr>
            <a:xfrm>
              <a:off x="3540691" y="291370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54D72F1-5D7A-4D4B-86A9-6FFA0F001498}"/>
                </a:ext>
              </a:extLst>
            </p:cNvPr>
            <p:cNvSpPr/>
            <p:nvPr/>
          </p:nvSpPr>
          <p:spPr>
            <a:xfrm>
              <a:off x="1629297" y="2692055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E6E793-3A9E-47A6-8C51-B76779B06E89}"/>
                </a:ext>
              </a:extLst>
            </p:cNvPr>
            <p:cNvSpPr/>
            <p:nvPr/>
          </p:nvSpPr>
          <p:spPr>
            <a:xfrm>
              <a:off x="741483" y="208007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1E7255C-0A8D-4103-B7F4-58EF97322431}"/>
                </a:ext>
              </a:extLst>
            </p:cNvPr>
            <p:cNvSpPr/>
            <p:nvPr/>
          </p:nvSpPr>
          <p:spPr>
            <a:xfrm>
              <a:off x="4853138" y="207528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91AEEA3-644A-427A-9320-F439D894317A}"/>
                </a:ext>
              </a:extLst>
            </p:cNvPr>
            <p:cNvSpPr/>
            <p:nvPr/>
          </p:nvSpPr>
          <p:spPr>
            <a:xfrm>
              <a:off x="4853138" y="2916293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13E599-CB43-4D3D-B464-9FD37AE3BA59}"/>
                </a:ext>
              </a:extLst>
            </p:cNvPr>
            <p:cNvSpPr/>
            <p:nvPr/>
          </p:nvSpPr>
          <p:spPr>
            <a:xfrm>
              <a:off x="4853138" y="268712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4D5451-7902-4F9D-8AEB-1147AE6C64B8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flipV="1">
              <a:off x="892151" y="2138603"/>
              <a:ext cx="3972398" cy="116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7ECBC38-421F-4C31-A51D-FBC8B2C7F1CA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 flipV="1">
              <a:off x="1779965" y="2757263"/>
              <a:ext cx="3073173" cy="49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0B46B2-4407-40D8-957E-1DD4159E16C5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3691359" y="2983839"/>
              <a:ext cx="1161779" cy="259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5D5A26-7F43-498A-AB33-B7C08D4661FB}"/>
              </a:ext>
            </a:extLst>
          </p:cNvPr>
          <p:cNvCxnSpPr/>
          <p:nvPr/>
        </p:nvCxnSpPr>
        <p:spPr>
          <a:xfrm>
            <a:off x="426401" y="4136770"/>
            <a:ext cx="71012" cy="3568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76D5C3-D9E4-48D0-B38F-FFE45EB2D1F5}"/>
              </a:ext>
            </a:extLst>
          </p:cNvPr>
          <p:cNvCxnSpPr>
            <a:cxnSpLocks/>
          </p:cNvCxnSpPr>
          <p:nvPr/>
        </p:nvCxnSpPr>
        <p:spPr>
          <a:xfrm flipH="1">
            <a:off x="2809891" y="4136770"/>
            <a:ext cx="3496143" cy="345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2CB57C-6074-48B4-9339-2CB71A864054}"/>
              </a:ext>
            </a:extLst>
          </p:cNvPr>
          <p:cNvSpPr txBox="1"/>
          <p:nvPr/>
        </p:nvSpPr>
        <p:spPr>
          <a:xfrm>
            <a:off x="6851478" y="4322200"/>
            <a:ext cx="36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8EB36C-C1F4-4400-A1AA-2D0D33723352}"/>
              </a:ext>
            </a:extLst>
          </p:cNvPr>
          <p:cNvCxnSpPr/>
          <p:nvPr/>
        </p:nvCxnSpPr>
        <p:spPr>
          <a:xfrm>
            <a:off x="6345790" y="3071443"/>
            <a:ext cx="26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615" name="Picture 25614">
            <a:extLst>
              <a:ext uri="{FF2B5EF4-FFF2-40B4-BE49-F238E27FC236}">
                <a16:creationId xmlns:a16="http://schemas.microsoft.com/office/drawing/2014/main" id="{445DCA80-E958-4F60-A840-9EACD0955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05" y="1851817"/>
            <a:ext cx="749478" cy="251183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9A30F24-50D0-4040-B70B-925CBBF2A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10132" r="9805" b="11992"/>
          <a:stretch>
            <a:fillRect/>
          </a:stretch>
        </p:blipFill>
        <p:spPr>
          <a:xfrm>
            <a:off x="426401" y="1011323"/>
            <a:ext cx="5866317" cy="718515"/>
          </a:xfrm>
          <a:custGeom>
            <a:avLst/>
            <a:gdLst>
              <a:gd name="connsiteX0" fmla="*/ 0 w 5755509"/>
              <a:gd name="connsiteY0" fmla="*/ 0 h 718515"/>
              <a:gd name="connsiteX1" fmla="*/ 5755509 w 5755509"/>
              <a:gd name="connsiteY1" fmla="*/ 0 h 718515"/>
              <a:gd name="connsiteX2" fmla="*/ 5755509 w 5755509"/>
              <a:gd name="connsiteY2" fmla="*/ 718515 h 718515"/>
              <a:gd name="connsiteX3" fmla="*/ 0 w 5755509"/>
              <a:gd name="connsiteY3" fmla="*/ 718515 h 71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5509" h="718515">
                <a:moveTo>
                  <a:pt x="0" y="0"/>
                </a:moveTo>
                <a:lnTo>
                  <a:pt x="5755509" y="0"/>
                </a:lnTo>
                <a:lnTo>
                  <a:pt x="5755509" y="718515"/>
                </a:lnTo>
                <a:lnTo>
                  <a:pt x="0" y="718515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E547810-1513-4C7D-9708-DA015BF743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7283" r="11493" b="13258"/>
          <a:stretch>
            <a:fillRect/>
          </a:stretch>
        </p:blipFill>
        <p:spPr>
          <a:xfrm>
            <a:off x="7752377" y="2033805"/>
            <a:ext cx="4047308" cy="2097151"/>
          </a:xfrm>
          <a:custGeom>
            <a:avLst/>
            <a:gdLst>
              <a:gd name="connsiteX0" fmla="*/ 0 w 3851965"/>
              <a:gd name="connsiteY0" fmla="*/ 0 h 2067339"/>
              <a:gd name="connsiteX1" fmla="*/ 3851965 w 3851965"/>
              <a:gd name="connsiteY1" fmla="*/ 0 h 2067339"/>
              <a:gd name="connsiteX2" fmla="*/ 3851965 w 3851965"/>
              <a:gd name="connsiteY2" fmla="*/ 2067339 h 2067339"/>
              <a:gd name="connsiteX3" fmla="*/ 0 w 3851965"/>
              <a:gd name="connsiteY3" fmla="*/ 2067339 h 20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965" h="2067339">
                <a:moveTo>
                  <a:pt x="0" y="0"/>
                </a:moveTo>
                <a:lnTo>
                  <a:pt x="3851965" y="0"/>
                </a:lnTo>
                <a:lnTo>
                  <a:pt x="3851965" y="2067339"/>
                </a:lnTo>
                <a:lnTo>
                  <a:pt x="0" y="206733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31C1717-3631-4FC2-A4DE-1AF704DB16DF}"/>
              </a:ext>
            </a:extLst>
          </p:cNvPr>
          <p:cNvSpPr/>
          <p:nvPr/>
        </p:nvSpPr>
        <p:spPr>
          <a:xfrm>
            <a:off x="-85726" y="107155"/>
            <a:ext cx="6842125" cy="5301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38E2C5-0AF4-4D7F-BAB6-8DDD5B7B2DD1}"/>
              </a:ext>
            </a:extLst>
          </p:cNvPr>
          <p:cNvSpPr/>
          <p:nvPr/>
        </p:nvSpPr>
        <p:spPr>
          <a:xfrm>
            <a:off x="72257" y="142717"/>
            <a:ext cx="105354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Inconsolata" panose="00000509000000000000" pitchFamily="49" charset="0"/>
              </a:rPr>
              <a:t>SAS FUNCTION MAY PROVIDE BETTER FRAMEWORK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609BAA1-1B1F-4858-8CF0-11D3AADDE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7353" r="9563" b="12607"/>
          <a:stretch>
            <a:fillRect/>
          </a:stretch>
        </p:blipFill>
        <p:spPr>
          <a:xfrm>
            <a:off x="7752377" y="4506866"/>
            <a:ext cx="4047309" cy="2098950"/>
          </a:xfrm>
          <a:custGeom>
            <a:avLst/>
            <a:gdLst>
              <a:gd name="connsiteX0" fmla="*/ 0 w 3876694"/>
              <a:gd name="connsiteY0" fmla="*/ 0 h 2010468"/>
              <a:gd name="connsiteX1" fmla="*/ 3876694 w 3876694"/>
              <a:gd name="connsiteY1" fmla="*/ 0 h 2010468"/>
              <a:gd name="connsiteX2" fmla="*/ 3876694 w 3876694"/>
              <a:gd name="connsiteY2" fmla="*/ 2010468 h 2010468"/>
              <a:gd name="connsiteX3" fmla="*/ 0 w 3876694"/>
              <a:gd name="connsiteY3" fmla="*/ 2010468 h 20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694" h="2010468">
                <a:moveTo>
                  <a:pt x="0" y="0"/>
                </a:moveTo>
                <a:lnTo>
                  <a:pt x="3876694" y="0"/>
                </a:lnTo>
                <a:lnTo>
                  <a:pt x="3876694" y="2010468"/>
                </a:lnTo>
                <a:lnTo>
                  <a:pt x="0" y="2010468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B82D6523-094C-4DCE-8E5F-3602A14DFC1B}"/>
              </a:ext>
            </a:extLst>
          </p:cNvPr>
          <p:cNvSpPr/>
          <p:nvPr/>
        </p:nvSpPr>
        <p:spPr>
          <a:xfrm rot="16200000">
            <a:off x="6498162" y="538706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P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9DB1A7-4F62-4500-850D-1FEF7C02B2FB}"/>
              </a:ext>
            </a:extLst>
          </p:cNvPr>
          <p:cNvSpPr/>
          <p:nvPr/>
        </p:nvSpPr>
        <p:spPr>
          <a:xfrm>
            <a:off x="7721907" y="6565115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T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[day]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98F9F2-836F-44B6-B1C2-A0B7AF0D8652}"/>
              </a:ext>
            </a:extLst>
          </p:cNvPr>
          <p:cNvSpPr/>
          <p:nvPr/>
        </p:nvSpPr>
        <p:spPr>
          <a:xfrm rot="16200000">
            <a:off x="6498162" y="292487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600" dirty="0">
                <a:latin typeface="Inconsolata" panose="00000509000000000000" pitchFamily="49" charset="0"/>
              </a:rPr>
              <a:t>Ω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75FE15-B904-426D-9571-A8A20F95F53A}"/>
              </a:ext>
            </a:extLst>
          </p:cNvPr>
          <p:cNvGrpSpPr/>
          <p:nvPr/>
        </p:nvGrpSpPr>
        <p:grpSpPr>
          <a:xfrm>
            <a:off x="7700914" y="4109854"/>
            <a:ext cx="4047310" cy="338554"/>
            <a:chOff x="7700914" y="4109854"/>
            <a:chExt cx="4047310" cy="33855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9FF5FF-05A5-4EA6-BC16-2117515170D8}"/>
                </a:ext>
              </a:extLst>
            </p:cNvPr>
            <p:cNvSpPr/>
            <p:nvPr/>
          </p:nvSpPr>
          <p:spPr>
            <a:xfrm>
              <a:off x="9331569" y="4206240"/>
              <a:ext cx="792480" cy="223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4B17246-A665-4035-BA8D-59A6BA5FEC3A}"/>
                </a:ext>
              </a:extLst>
            </p:cNvPr>
            <p:cNvSpPr/>
            <p:nvPr/>
          </p:nvSpPr>
          <p:spPr>
            <a:xfrm>
              <a:off x="7700914" y="4109854"/>
              <a:ext cx="40473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Inconsolata" panose="00000509000000000000" pitchFamily="49" charset="0"/>
                </a:rPr>
                <a:t>S</a:t>
              </a:r>
              <a:r>
                <a:rPr lang="en-US" sz="1600" baseline="-10000" dirty="0">
                  <a:latin typeface="Inconsolata" panose="00000509000000000000" pitchFamily="49" charset="0"/>
                </a:rPr>
                <a:t>T </a:t>
              </a:r>
              <a:r>
                <a:rPr lang="en-US" sz="1600" dirty="0">
                  <a:latin typeface="Inconsolata" panose="00000509000000000000" pitchFamily="49" charset="0"/>
                </a:rPr>
                <a:t>[mm]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18C4E21-1474-450F-88B7-3A95422F4E48}"/>
              </a:ext>
            </a:extLst>
          </p:cNvPr>
          <p:cNvSpPr/>
          <p:nvPr/>
        </p:nvSpPr>
        <p:spPr>
          <a:xfrm>
            <a:off x="6790414" y="2035974"/>
            <a:ext cx="512612" cy="20989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F943D1B4-1DBB-41E7-BC86-095F959BC0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79632" y="1607528"/>
            <a:ext cx="184157" cy="672735"/>
          </a:xfrm>
          <a:prstGeom prst="curvedConnector4">
            <a:avLst>
              <a:gd name="adj1" fmla="val -124133"/>
              <a:gd name="adj2" fmla="val 778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7B4738A-B2AB-4EE6-A7F4-914177C52563}"/>
              </a:ext>
            </a:extLst>
          </p:cNvPr>
          <p:cNvSpPr txBox="1"/>
          <p:nvPr/>
        </p:nvSpPr>
        <p:spPr>
          <a:xfrm>
            <a:off x="10204956" y="3700314"/>
            <a:ext cx="21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SAS function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CD8CB8-7AAA-47AC-8B14-FD7C87F71FE2}"/>
              </a:ext>
            </a:extLst>
          </p:cNvPr>
          <p:cNvSpPr txBox="1"/>
          <p:nvPr/>
        </p:nvSpPr>
        <p:spPr>
          <a:xfrm>
            <a:off x="8759397" y="6159717"/>
            <a:ext cx="350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Transit time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626482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F6DE0B0-7A0D-45FE-B1F5-49C3C19D8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325"/>
                    </a14:imgEffect>
                    <a14:imgEffect>
                      <a14:saturation sat="0"/>
                    </a14:imgEffect>
                    <a14:imgEffect>
                      <a14:brightnessContrast bright="6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" y="0"/>
            <a:ext cx="12179016" cy="68580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9512B2F-C20D-452A-A59A-C35C59CCA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t="5732" r="8608" b="10632"/>
          <a:stretch>
            <a:fillRect/>
          </a:stretch>
        </p:blipFill>
        <p:spPr>
          <a:xfrm>
            <a:off x="443776" y="2035974"/>
            <a:ext cx="5848942" cy="2098950"/>
          </a:xfrm>
          <a:custGeom>
            <a:avLst/>
            <a:gdLst>
              <a:gd name="connsiteX0" fmla="*/ 0 w 5913538"/>
              <a:gd name="connsiteY0" fmla="*/ 0 h 2188799"/>
              <a:gd name="connsiteX1" fmla="*/ 5913538 w 5913538"/>
              <a:gd name="connsiteY1" fmla="*/ 0 h 2188799"/>
              <a:gd name="connsiteX2" fmla="*/ 5913538 w 5913538"/>
              <a:gd name="connsiteY2" fmla="*/ 2188799 h 2188799"/>
              <a:gd name="connsiteX3" fmla="*/ 0 w 5913538"/>
              <a:gd name="connsiteY3" fmla="*/ 2188799 h 218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3538" h="2188799">
                <a:moveTo>
                  <a:pt x="0" y="0"/>
                </a:moveTo>
                <a:lnTo>
                  <a:pt x="5913538" y="0"/>
                </a:lnTo>
                <a:lnTo>
                  <a:pt x="5913538" y="2188799"/>
                </a:lnTo>
                <a:lnTo>
                  <a:pt x="0" y="218879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14:cNvPr>
              <p14:cNvContentPartPr/>
              <p14:nvPr/>
            </p14:nvContentPartPr>
            <p14:xfrm>
              <a:off x="13230251" y="65029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17651" y="6490376"/>
                <a:ext cx="252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2A4F129-8FFD-4620-8A69-B36ACD555203}"/>
              </a:ext>
            </a:extLst>
          </p:cNvPr>
          <p:cNvGrpSpPr/>
          <p:nvPr/>
        </p:nvGrpSpPr>
        <p:grpSpPr>
          <a:xfrm>
            <a:off x="426401" y="4482955"/>
            <a:ext cx="4646847" cy="2239300"/>
            <a:chOff x="458553" y="1824399"/>
            <a:chExt cx="8714544" cy="4199509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AB19000-2FB1-4B59-80B0-911B11BA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8821"/>
            <a:stretch/>
          </p:blipFill>
          <p:spPr>
            <a:xfrm>
              <a:off x="458553" y="3131121"/>
              <a:ext cx="5006340" cy="283310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C966FE8-733F-48F2-AE4C-7C70F8D68073}"/>
                </a:ext>
              </a:extLst>
            </p:cNvPr>
            <p:cNvSpPr/>
            <p:nvPr/>
          </p:nvSpPr>
          <p:spPr>
            <a:xfrm flipH="1" flipV="1">
              <a:off x="2686690" y="3535033"/>
              <a:ext cx="4553817" cy="1750865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40AA7F2B-9158-463E-899D-9A9B90D92A0A}"/>
                </a:ext>
              </a:extLst>
            </p:cNvPr>
            <p:cNvSpPr/>
            <p:nvPr/>
          </p:nvSpPr>
          <p:spPr>
            <a:xfrm flipH="1" flipV="1">
              <a:off x="1629297" y="2643104"/>
              <a:ext cx="6666614" cy="2870790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EAB4687D-234B-48CB-9406-17AACFCCC6D4}"/>
                </a:ext>
              </a:extLst>
            </p:cNvPr>
            <p:cNvSpPr/>
            <p:nvPr/>
          </p:nvSpPr>
          <p:spPr>
            <a:xfrm flipH="1" flipV="1">
              <a:off x="745023" y="1824399"/>
              <a:ext cx="8428074" cy="3989552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EF29E3-7FC3-47F2-A8DC-8D677CADFF86}"/>
                </a:ext>
              </a:extLst>
            </p:cNvPr>
            <p:cNvSpPr/>
            <p:nvPr/>
          </p:nvSpPr>
          <p:spPr>
            <a:xfrm flipH="1" flipV="1">
              <a:off x="3614912" y="4083816"/>
              <a:ext cx="3835709" cy="1057018"/>
            </a:xfrm>
            <a:prstGeom prst="arc">
              <a:avLst>
                <a:gd name="adj1" fmla="val 19167204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51DDB8-8DF2-4FAF-B465-84247AD4BB35}"/>
                </a:ext>
              </a:extLst>
            </p:cNvPr>
            <p:cNvSpPr/>
            <p:nvPr/>
          </p:nvSpPr>
          <p:spPr>
            <a:xfrm>
              <a:off x="591727" y="1844431"/>
              <a:ext cx="4336745" cy="1282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F91655-1920-476C-8960-370768C7023F}"/>
                </a:ext>
              </a:extLst>
            </p:cNvPr>
            <p:cNvSpPr/>
            <p:nvPr/>
          </p:nvSpPr>
          <p:spPr>
            <a:xfrm>
              <a:off x="4853138" y="243366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9C6961-069A-4F7C-87CE-A2C5BAD6571D}"/>
                </a:ext>
              </a:extLst>
            </p:cNvPr>
            <p:cNvSpPr/>
            <p:nvPr/>
          </p:nvSpPr>
          <p:spPr>
            <a:xfrm>
              <a:off x="2590458" y="244200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0E2281-645D-4E00-8C3C-CBAE0D513C47}"/>
                </a:ext>
              </a:extLst>
            </p:cNvPr>
            <p:cNvCxnSpPr>
              <a:cxnSpLocks/>
              <a:stCxn id="55" idx="6"/>
              <a:endCxn id="54" idx="2"/>
            </p:cNvCxnSpPr>
            <p:nvPr/>
          </p:nvCxnSpPr>
          <p:spPr>
            <a:xfrm flipV="1">
              <a:off x="2741126" y="2503800"/>
              <a:ext cx="2112012" cy="8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5C9019-2192-4B13-A26D-0F6AF66506D2}"/>
                </a:ext>
              </a:extLst>
            </p:cNvPr>
            <p:cNvSpPr/>
            <p:nvPr/>
          </p:nvSpPr>
          <p:spPr>
            <a:xfrm>
              <a:off x="2601869" y="429490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4722610-629B-401F-94A3-DFA424FBD0B1}"/>
                </a:ext>
              </a:extLst>
            </p:cNvPr>
            <p:cNvSpPr/>
            <p:nvPr/>
          </p:nvSpPr>
          <p:spPr>
            <a:xfrm>
              <a:off x="4874016" y="520064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2EDDBA-EA3D-4E47-9D66-334689B1218F}"/>
                </a:ext>
              </a:extLst>
            </p:cNvPr>
            <p:cNvSpPr txBox="1"/>
            <p:nvPr/>
          </p:nvSpPr>
          <p:spPr>
            <a:xfrm>
              <a:off x="691331" y="5504433"/>
              <a:ext cx="1632858" cy="51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consolata" panose="00000509000000000000" pitchFamily="49" charset="0"/>
                </a:rPr>
                <a:t>Hillslope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1734811-15D9-4C5D-A7D4-52571EF7B208}"/>
                </a:ext>
              </a:extLst>
            </p:cNvPr>
            <p:cNvSpPr/>
            <p:nvPr/>
          </p:nvSpPr>
          <p:spPr>
            <a:xfrm>
              <a:off x="1553963" y="400836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E2630-7875-4713-83CB-B0CA99692034}"/>
                </a:ext>
              </a:extLst>
            </p:cNvPr>
            <p:cNvSpPr/>
            <p:nvPr/>
          </p:nvSpPr>
          <p:spPr>
            <a:xfrm>
              <a:off x="666149" y="3726282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4CA5C6-DAB6-45A9-B1DB-AD0BEBFB14C8}"/>
                </a:ext>
              </a:extLst>
            </p:cNvPr>
            <p:cNvSpPr/>
            <p:nvPr/>
          </p:nvSpPr>
          <p:spPr>
            <a:xfrm>
              <a:off x="3539577" y="452311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0AED25-D16B-4EF6-9892-AF9D8760C5AC}"/>
                </a:ext>
              </a:extLst>
            </p:cNvPr>
            <p:cNvSpPr/>
            <p:nvPr/>
          </p:nvSpPr>
          <p:spPr>
            <a:xfrm>
              <a:off x="4874016" y="503894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8395DA6-8176-4E33-88A3-9A6C69A67F5D}"/>
                </a:ext>
              </a:extLst>
            </p:cNvPr>
            <p:cNvSpPr/>
            <p:nvPr/>
          </p:nvSpPr>
          <p:spPr>
            <a:xfrm>
              <a:off x="4874016" y="543495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AB9DDA-AA46-4D33-A673-E7F43AB8A2AE}"/>
                </a:ext>
              </a:extLst>
            </p:cNvPr>
            <p:cNvSpPr/>
            <p:nvPr/>
          </p:nvSpPr>
          <p:spPr>
            <a:xfrm>
              <a:off x="4873886" y="574277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135F38-9FA8-4E0A-A393-38B0D833A8A7}"/>
                </a:ext>
              </a:extLst>
            </p:cNvPr>
            <p:cNvSpPr/>
            <p:nvPr/>
          </p:nvSpPr>
          <p:spPr>
            <a:xfrm>
              <a:off x="3540691" y="291370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54D72F1-5D7A-4D4B-86A9-6FFA0F001498}"/>
                </a:ext>
              </a:extLst>
            </p:cNvPr>
            <p:cNvSpPr/>
            <p:nvPr/>
          </p:nvSpPr>
          <p:spPr>
            <a:xfrm>
              <a:off x="1629297" y="2692055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E6E793-3A9E-47A6-8C51-B76779B06E89}"/>
                </a:ext>
              </a:extLst>
            </p:cNvPr>
            <p:cNvSpPr/>
            <p:nvPr/>
          </p:nvSpPr>
          <p:spPr>
            <a:xfrm>
              <a:off x="741483" y="208007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1E7255C-0A8D-4103-B7F4-58EF97322431}"/>
                </a:ext>
              </a:extLst>
            </p:cNvPr>
            <p:cNvSpPr/>
            <p:nvPr/>
          </p:nvSpPr>
          <p:spPr>
            <a:xfrm>
              <a:off x="4853138" y="207528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91AEEA3-644A-427A-9320-F439D894317A}"/>
                </a:ext>
              </a:extLst>
            </p:cNvPr>
            <p:cNvSpPr/>
            <p:nvPr/>
          </p:nvSpPr>
          <p:spPr>
            <a:xfrm>
              <a:off x="4853138" y="2916293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13E599-CB43-4D3D-B464-9FD37AE3BA59}"/>
                </a:ext>
              </a:extLst>
            </p:cNvPr>
            <p:cNvSpPr/>
            <p:nvPr/>
          </p:nvSpPr>
          <p:spPr>
            <a:xfrm>
              <a:off x="4853138" y="268712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4D5451-7902-4F9D-8AEB-1147AE6C64B8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flipV="1">
              <a:off x="892151" y="2138603"/>
              <a:ext cx="3972398" cy="116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7ECBC38-421F-4C31-A51D-FBC8B2C7F1CA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 flipV="1">
              <a:off x="1779965" y="2757263"/>
              <a:ext cx="3073173" cy="49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0B46B2-4407-40D8-957E-1DD4159E16C5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3691359" y="2983839"/>
              <a:ext cx="1161779" cy="259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5D5A26-7F43-498A-AB33-B7C08D4661FB}"/>
              </a:ext>
            </a:extLst>
          </p:cNvPr>
          <p:cNvCxnSpPr/>
          <p:nvPr/>
        </p:nvCxnSpPr>
        <p:spPr>
          <a:xfrm>
            <a:off x="426401" y="4136770"/>
            <a:ext cx="71012" cy="3568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76D5C3-D9E4-48D0-B38F-FFE45EB2D1F5}"/>
              </a:ext>
            </a:extLst>
          </p:cNvPr>
          <p:cNvCxnSpPr>
            <a:cxnSpLocks/>
          </p:cNvCxnSpPr>
          <p:nvPr/>
        </p:nvCxnSpPr>
        <p:spPr>
          <a:xfrm flipH="1">
            <a:off x="2809891" y="4136770"/>
            <a:ext cx="3496143" cy="345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2CB57C-6074-48B4-9339-2CB71A864054}"/>
              </a:ext>
            </a:extLst>
          </p:cNvPr>
          <p:cNvSpPr txBox="1"/>
          <p:nvPr/>
        </p:nvSpPr>
        <p:spPr>
          <a:xfrm>
            <a:off x="6851478" y="4322200"/>
            <a:ext cx="36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8EB36C-C1F4-4400-A1AA-2D0D33723352}"/>
              </a:ext>
            </a:extLst>
          </p:cNvPr>
          <p:cNvCxnSpPr/>
          <p:nvPr/>
        </p:nvCxnSpPr>
        <p:spPr>
          <a:xfrm>
            <a:off x="6345790" y="3071443"/>
            <a:ext cx="26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615" name="Picture 25614">
            <a:extLst>
              <a:ext uri="{FF2B5EF4-FFF2-40B4-BE49-F238E27FC236}">
                <a16:creationId xmlns:a16="http://schemas.microsoft.com/office/drawing/2014/main" id="{445DCA80-E958-4F60-A840-9EACD0955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05" y="1851817"/>
            <a:ext cx="749478" cy="251183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9A30F24-50D0-4040-B70B-925CBBF2A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10132" r="9805" b="11992"/>
          <a:stretch>
            <a:fillRect/>
          </a:stretch>
        </p:blipFill>
        <p:spPr>
          <a:xfrm>
            <a:off x="426401" y="1011323"/>
            <a:ext cx="5866317" cy="718515"/>
          </a:xfrm>
          <a:custGeom>
            <a:avLst/>
            <a:gdLst>
              <a:gd name="connsiteX0" fmla="*/ 0 w 5755509"/>
              <a:gd name="connsiteY0" fmla="*/ 0 h 718515"/>
              <a:gd name="connsiteX1" fmla="*/ 5755509 w 5755509"/>
              <a:gd name="connsiteY1" fmla="*/ 0 h 718515"/>
              <a:gd name="connsiteX2" fmla="*/ 5755509 w 5755509"/>
              <a:gd name="connsiteY2" fmla="*/ 718515 h 718515"/>
              <a:gd name="connsiteX3" fmla="*/ 0 w 5755509"/>
              <a:gd name="connsiteY3" fmla="*/ 718515 h 71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5509" h="718515">
                <a:moveTo>
                  <a:pt x="0" y="0"/>
                </a:moveTo>
                <a:lnTo>
                  <a:pt x="5755509" y="0"/>
                </a:lnTo>
                <a:lnTo>
                  <a:pt x="5755509" y="718515"/>
                </a:lnTo>
                <a:lnTo>
                  <a:pt x="0" y="718515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E547810-1513-4C7D-9708-DA015BF743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7283" r="11493" b="13258"/>
          <a:stretch>
            <a:fillRect/>
          </a:stretch>
        </p:blipFill>
        <p:spPr>
          <a:xfrm>
            <a:off x="7752377" y="2033805"/>
            <a:ext cx="4047308" cy="2097151"/>
          </a:xfrm>
          <a:custGeom>
            <a:avLst/>
            <a:gdLst>
              <a:gd name="connsiteX0" fmla="*/ 0 w 3851965"/>
              <a:gd name="connsiteY0" fmla="*/ 0 h 2067339"/>
              <a:gd name="connsiteX1" fmla="*/ 3851965 w 3851965"/>
              <a:gd name="connsiteY1" fmla="*/ 0 h 2067339"/>
              <a:gd name="connsiteX2" fmla="*/ 3851965 w 3851965"/>
              <a:gd name="connsiteY2" fmla="*/ 2067339 h 2067339"/>
              <a:gd name="connsiteX3" fmla="*/ 0 w 3851965"/>
              <a:gd name="connsiteY3" fmla="*/ 2067339 h 20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965" h="2067339">
                <a:moveTo>
                  <a:pt x="0" y="0"/>
                </a:moveTo>
                <a:lnTo>
                  <a:pt x="3851965" y="0"/>
                </a:lnTo>
                <a:lnTo>
                  <a:pt x="3851965" y="2067339"/>
                </a:lnTo>
                <a:lnTo>
                  <a:pt x="0" y="206733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31C1717-3631-4FC2-A4DE-1AF704DB16DF}"/>
              </a:ext>
            </a:extLst>
          </p:cNvPr>
          <p:cNvSpPr/>
          <p:nvPr/>
        </p:nvSpPr>
        <p:spPr>
          <a:xfrm>
            <a:off x="-85726" y="107155"/>
            <a:ext cx="6842125" cy="5301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38E2C5-0AF4-4D7F-BAB6-8DDD5B7B2DD1}"/>
              </a:ext>
            </a:extLst>
          </p:cNvPr>
          <p:cNvSpPr/>
          <p:nvPr/>
        </p:nvSpPr>
        <p:spPr>
          <a:xfrm>
            <a:off x="72257" y="142717"/>
            <a:ext cx="105354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Inconsolata" panose="00000509000000000000" pitchFamily="49" charset="0"/>
              </a:rPr>
              <a:t>SAS FUNCTION MAY PROVIDE BETTER FRAMEWORK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609BAA1-1B1F-4858-8CF0-11D3AADDE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7353" r="9563" b="12607"/>
          <a:stretch>
            <a:fillRect/>
          </a:stretch>
        </p:blipFill>
        <p:spPr>
          <a:xfrm>
            <a:off x="7752377" y="4506866"/>
            <a:ext cx="4047309" cy="2098950"/>
          </a:xfrm>
          <a:custGeom>
            <a:avLst/>
            <a:gdLst>
              <a:gd name="connsiteX0" fmla="*/ 0 w 3876694"/>
              <a:gd name="connsiteY0" fmla="*/ 0 h 2010468"/>
              <a:gd name="connsiteX1" fmla="*/ 3876694 w 3876694"/>
              <a:gd name="connsiteY1" fmla="*/ 0 h 2010468"/>
              <a:gd name="connsiteX2" fmla="*/ 3876694 w 3876694"/>
              <a:gd name="connsiteY2" fmla="*/ 2010468 h 2010468"/>
              <a:gd name="connsiteX3" fmla="*/ 0 w 3876694"/>
              <a:gd name="connsiteY3" fmla="*/ 2010468 h 20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694" h="2010468">
                <a:moveTo>
                  <a:pt x="0" y="0"/>
                </a:moveTo>
                <a:lnTo>
                  <a:pt x="3876694" y="0"/>
                </a:lnTo>
                <a:lnTo>
                  <a:pt x="3876694" y="2010468"/>
                </a:lnTo>
                <a:lnTo>
                  <a:pt x="0" y="2010468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B82D6523-094C-4DCE-8E5F-3602A14DFC1B}"/>
              </a:ext>
            </a:extLst>
          </p:cNvPr>
          <p:cNvSpPr/>
          <p:nvPr/>
        </p:nvSpPr>
        <p:spPr>
          <a:xfrm rot="16200000">
            <a:off x="6498162" y="538706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P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9DB1A7-4F62-4500-850D-1FEF7C02B2FB}"/>
              </a:ext>
            </a:extLst>
          </p:cNvPr>
          <p:cNvSpPr/>
          <p:nvPr/>
        </p:nvSpPr>
        <p:spPr>
          <a:xfrm>
            <a:off x="7721907" y="6565115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T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[day]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98F9F2-836F-44B6-B1C2-A0B7AF0D8652}"/>
              </a:ext>
            </a:extLst>
          </p:cNvPr>
          <p:cNvSpPr/>
          <p:nvPr/>
        </p:nvSpPr>
        <p:spPr>
          <a:xfrm rot="16200000">
            <a:off x="6498162" y="292487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600" dirty="0">
                <a:latin typeface="Inconsolata" panose="00000509000000000000" pitchFamily="49" charset="0"/>
              </a:rPr>
              <a:t>Ω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B17246-A665-4035-BA8D-59A6BA5FEC3A}"/>
              </a:ext>
            </a:extLst>
          </p:cNvPr>
          <p:cNvSpPr/>
          <p:nvPr/>
        </p:nvSpPr>
        <p:spPr>
          <a:xfrm>
            <a:off x="7700914" y="4109854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S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[mm]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18C4E21-1474-450F-88B7-3A95422F4E48}"/>
              </a:ext>
            </a:extLst>
          </p:cNvPr>
          <p:cNvSpPr/>
          <p:nvPr/>
        </p:nvSpPr>
        <p:spPr>
          <a:xfrm>
            <a:off x="6790414" y="2035974"/>
            <a:ext cx="512612" cy="20989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F943D1B4-1DBB-41E7-BC86-095F959BC0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79632" y="1607528"/>
            <a:ext cx="184157" cy="672735"/>
          </a:xfrm>
          <a:prstGeom prst="curvedConnector4">
            <a:avLst>
              <a:gd name="adj1" fmla="val -124133"/>
              <a:gd name="adj2" fmla="val 778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33C899-44BA-4476-8E06-E0F30FA25A1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7718" b="7777"/>
          <a:stretch/>
        </p:blipFill>
        <p:spPr>
          <a:xfrm>
            <a:off x="-3744" y="0"/>
            <a:ext cx="12195744" cy="6870703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FE998AF-B93E-4CAB-9050-36731EAB449F}"/>
              </a:ext>
            </a:extLst>
          </p:cNvPr>
          <p:cNvCxnSpPr>
            <a:cxnSpLocks/>
          </p:cNvCxnSpPr>
          <p:nvPr/>
        </p:nvCxnSpPr>
        <p:spPr>
          <a:xfrm flipH="1">
            <a:off x="2809891" y="4136770"/>
            <a:ext cx="3496143" cy="345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ED01C42-04F9-4FC9-A6DF-CD8842FC6B2F}"/>
              </a:ext>
            </a:extLst>
          </p:cNvPr>
          <p:cNvCxnSpPr/>
          <p:nvPr/>
        </p:nvCxnSpPr>
        <p:spPr>
          <a:xfrm>
            <a:off x="6345790" y="3071443"/>
            <a:ext cx="26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or: Curved 87">
            <a:extLst>
              <a:ext uri="{FF2B5EF4-FFF2-40B4-BE49-F238E27FC236}">
                <a16:creationId xmlns:a16="http://schemas.microsoft.com/office/drawing/2014/main" id="{ECFC68C8-89FE-4333-AB85-5D805D116D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79632" y="1607528"/>
            <a:ext cx="184157" cy="672735"/>
          </a:xfrm>
          <a:prstGeom prst="curvedConnector4">
            <a:avLst>
              <a:gd name="adj1" fmla="val -124133"/>
              <a:gd name="adj2" fmla="val 778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43A3D633-222F-4FC5-B1F7-135E9D6E4A09}"/>
              </a:ext>
            </a:extLst>
          </p:cNvPr>
          <p:cNvSpPr/>
          <p:nvPr/>
        </p:nvSpPr>
        <p:spPr>
          <a:xfrm>
            <a:off x="6790414" y="2035974"/>
            <a:ext cx="512612" cy="20989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6BFF96-34EF-4518-B627-B01EFF52DD6B}"/>
              </a:ext>
            </a:extLst>
          </p:cNvPr>
          <p:cNvSpPr/>
          <p:nvPr/>
        </p:nvSpPr>
        <p:spPr>
          <a:xfrm>
            <a:off x="5418216" y="660001"/>
            <a:ext cx="1380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Rainfall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1485935-7370-40A7-8642-69C4D326EACB}"/>
              </a:ext>
            </a:extLst>
          </p:cNvPr>
          <p:cNvSpPr/>
          <p:nvPr/>
        </p:nvSpPr>
        <p:spPr>
          <a:xfrm>
            <a:off x="3331598" y="1734755"/>
            <a:ext cx="3897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Water particles in hillslope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DF1FC95-883F-4B62-A158-E7F569F8D73F}"/>
              </a:ext>
            </a:extLst>
          </p:cNvPr>
          <p:cNvCxnSpPr/>
          <p:nvPr/>
        </p:nvCxnSpPr>
        <p:spPr>
          <a:xfrm>
            <a:off x="8276668" y="2073309"/>
            <a:ext cx="0" cy="456984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24EAAE-E7A9-4831-9699-4F8D388852A6}"/>
              </a:ext>
            </a:extLst>
          </p:cNvPr>
          <p:cNvCxnSpPr>
            <a:cxnSpLocks/>
          </p:cNvCxnSpPr>
          <p:nvPr/>
        </p:nvCxnSpPr>
        <p:spPr>
          <a:xfrm>
            <a:off x="4899215" y="1011323"/>
            <a:ext cx="0" cy="71851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62E0650-3868-4568-A627-C56F33DEBD90}"/>
              </a:ext>
            </a:extLst>
          </p:cNvPr>
          <p:cNvCxnSpPr>
            <a:cxnSpLocks/>
          </p:cNvCxnSpPr>
          <p:nvPr/>
        </p:nvCxnSpPr>
        <p:spPr>
          <a:xfrm>
            <a:off x="6221508" y="1018047"/>
            <a:ext cx="0" cy="71851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B03F19E-850D-4929-A77C-A69D34D2A248}"/>
              </a:ext>
            </a:extLst>
          </p:cNvPr>
          <p:cNvCxnSpPr/>
          <p:nvPr/>
        </p:nvCxnSpPr>
        <p:spPr>
          <a:xfrm flipV="1">
            <a:off x="8276668" y="1237129"/>
            <a:ext cx="0" cy="6723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15A1CB6-24C2-45AA-8303-F5F1BCD5E0BE}"/>
              </a:ext>
            </a:extLst>
          </p:cNvPr>
          <p:cNvCxnSpPr/>
          <p:nvPr/>
        </p:nvCxnSpPr>
        <p:spPr>
          <a:xfrm flipH="1">
            <a:off x="5022476" y="1237129"/>
            <a:ext cx="325419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DF00B0A-C3C0-4910-851E-5850688A2EE2}"/>
              </a:ext>
            </a:extLst>
          </p:cNvPr>
          <p:cNvSpPr/>
          <p:nvPr/>
        </p:nvSpPr>
        <p:spPr>
          <a:xfrm>
            <a:off x="8143336" y="5921988"/>
            <a:ext cx="293298" cy="2711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36DFCCE-C44B-4714-88F4-9F83400DED97}"/>
              </a:ext>
            </a:extLst>
          </p:cNvPr>
          <p:cNvCxnSpPr>
            <a:cxnSpLocks/>
          </p:cNvCxnSpPr>
          <p:nvPr/>
        </p:nvCxnSpPr>
        <p:spPr>
          <a:xfrm flipH="1">
            <a:off x="6292718" y="786984"/>
            <a:ext cx="314815" cy="21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27B9F4-0663-403D-BD1B-BC2D1C53DE78}"/>
              </a:ext>
            </a:extLst>
          </p:cNvPr>
          <p:cNvSpPr/>
          <p:nvPr/>
        </p:nvSpPr>
        <p:spPr>
          <a:xfrm>
            <a:off x="6546573" y="533151"/>
            <a:ext cx="997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Time 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A5B8C52-A7F8-453F-B765-540D708FE569}"/>
              </a:ext>
            </a:extLst>
          </p:cNvPr>
          <p:cNvSpPr/>
          <p:nvPr/>
        </p:nvSpPr>
        <p:spPr>
          <a:xfrm>
            <a:off x="5976435" y="6233794"/>
            <a:ext cx="1678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Transit time 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6CDF51C-7000-4B23-90ED-94FC32B9AF54}"/>
              </a:ext>
            </a:extLst>
          </p:cNvPr>
          <p:cNvCxnSpPr>
            <a:cxnSpLocks/>
          </p:cNvCxnSpPr>
          <p:nvPr/>
        </p:nvCxnSpPr>
        <p:spPr>
          <a:xfrm>
            <a:off x="7600445" y="6403071"/>
            <a:ext cx="561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31B1864-D42E-427B-829B-56A15F7880F7}"/>
              </a:ext>
            </a:extLst>
          </p:cNvPr>
          <p:cNvSpPr/>
          <p:nvPr/>
        </p:nvSpPr>
        <p:spPr>
          <a:xfrm>
            <a:off x="2347449" y="616047"/>
            <a:ext cx="2665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Injection time t</a:t>
            </a:r>
            <a:r>
              <a:rPr lang="en-US" sz="1600" baseline="-10000" dirty="0">
                <a:latin typeface="Inconsolata" panose="00000509000000000000" pitchFamily="49" charset="0"/>
              </a:rPr>
              <a:t>0 </a:t>
            </a:r>
            <a:r>
              <a:rPr lang="en-US" sz="1600" dirty="0">
                <a:latin typeface="Inconsolata" panose="00000509000000000000" pitchFamily="49" charset="0"/>
              </a:rPr>
              <a:t> = t-T</a:t>
            </a:r>
            <a:endParaRPr lang="en-US" sz="1600" baseline="-10000" dirty="0">
              <a:latin typeface="Inconsolata" panose="00000509000000000000" pitchFamily="49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ECDB520-8A97-465A-AC11-EFA10B8D4C23}"/>
              </a:ext>
            </a:extLst>
          </p:cNvPr>
          <p:cNvCxnSpPr>
            <a:cxnSpLocks/>
          </p:cNvCxnSpPr>
          <p:nvPr/>
        </p:nvCxnSpPr>
        <p:spPr>
          <a:xfrm>
            <a:off x="4702189" y="930978"/>
            <a:ext cx="121369" cy="251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5788B6-17C2-427E-ACF9-E74140FB9A66}"/>
              </a:ext>
            </a:extLst>
          </p:cNvPr>
          <p:cNvCxnSpPr>
            <a:cxnSpLocks/>
          </p:cNvCxnSpPr>
          <p:nvPr/>
        </p:nvCxnSpPr>
        <p:spPr>
          <a:xfrm>
            <a:off x="4702189" y="1618938"/>
            <a:ext cx="46941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13277-120E-445E-BD96-D4F7878EF830}"/>
              </a:ext>
            </a:extLst>
          </p:cNvPr>
          <p:cNvSpPr/>
          <p:nvPr/>
        </p:nvSpPr>
        <p:spPr>
          <a:xfrm>
            <a:off x="9896785" y="3011140"/>
            <a:ext cx="1816041" cy="1008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E9BDC-0775-41EB-9A85-8EC3630733BB}"/>
              </a:ext>
            </a:extLst>
          </p:cNvPr>
          <p:cNvSpPr txBox="1"/>
          <p:nvPr/>
        </p:nvSpPr>
        <p:spPr>
          <a:xfrm>
            <a:off x="10003860" y="2513956"/>
            <a:ext cx="224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nconsolata" panose="00000509000000000000" pitchFamily="49" charset="0"/>
              </a:rPr>
              <a:t>(Spatially-mapped) </a:t>
            </a:r>
          </a:p>
          <a:p>
            <a:r>
              <a:rPr lang="en-US" sz="1400" dirty="0">
                <a:latin typeface="Inconsolata" panose="00000509000000000000" pitchFamily="49" charset="0"/>
              </a:rPr>
              <a:t>Age-ranked storage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39EF2DE-FC96-4FB2-AEC0-7AD74C459AD7}"/>
              </a:ext>
            </a:extLst>
          </p:cNvPr>
          <p:cNvSpPr txBox="1"/>
          <p:nvPr/>
        </p:nvSpPr>
        <p:spPr>
          <a:xfrm>
            <a:off x="10204956" y="3700314"/>
            <a:ext cx="21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SAS function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8CC7A8B-EB54-40B3-9F5D-F1E9CA4640A9}"/>
              </a:ext>
            </a:extLst>
          </p:cNvPr>
          <p:cNvSpPr txBox="1"/>
          <p:nvPr/>
        </p:nvSpPr>
        <p:spPr>
          <a:xfrm>
            <a:off x="8759397" y="6159717"/>
            <a:ext cx="350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Transit time distribution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0CDA880E-A9A3-4F00-81E2-3AD95DB8315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23975" r="14849"/>
          <a:stretch/>
        </p:blipFill>
        <p:spPr>
          <a:xfrm>
            <a:off x="9823268" y="2914754"/>
            <a:ext cx="1924955" cy="11302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DAFF854-896E-4E4B-BD2B-5D6CABBB0324}"/>
              </a:ext>
            </a:extLst>
          </p:cNvPr>
          <p:cNvSpPr/>
          <p:nvPr/>
        </p:nvSpPr>
        <p:spPr>
          <a:xfrm>
            <a:off x="10589707" y="3070911"/>
            <a:ext cx="284218" cy="184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A00A535D-EA09-4820-922E-2E795FB75123}"/>
              </a:ext>
            </a:extLst>
          </p:cNvPr>
          <p:cNvGrpSpPr/>
          <p:nvPr/>
        </p:nvGrpSpPr>
        <p:grpSpPr>
          <a:xfrm>
            <a:off x="7703261" y="4112199"/>
            <a:ext cx="4047310" cy="338554"/>
            <a:chOff x="7649331" y="4109854"/>
            <a:chExt cx="4047310" cy="33855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9BAFEC7-8035-45AC-825E-EF614D219E5C}"/>
                </a:ext>
              </a:extLst>
            </p:cNvPr>
            <p:cNvSpPr/>
            <p:nvPr/>
          </p:nvSpPr>
          <p:spPr>
            <a:xfrm>
              <a:off x="9331569" y="4206240"/>
              <a:ext cx="792480" cy="223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67195FA-14A7-4A1D-B848-AE9D04880B25}"/>
                </a:ext>
              </a:extLst>
            </p:cNvPr>
            <p:cNvSpPr/>
            <p:nvPr/>
          </p:nvSpPr>
          <p:spPr>
            <a:xfrm>
              <a:off x="7649331" y="4109854"/>
              <a:ext cx="40473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Inconsolata" panose="00000509000000000000" pitchFamily="49" charset="0"/>
                </a:rPr>
                <a:t>S</a:t>
              </a:r>
              <a:r>
                <a:rPr lang="en-US" sz="1600" baseline="-10000" dirty="0">
                  <a:latin typeface="Inconsolata" panose="00000509000000000000" pitchFamily="49" charset="0"/>
                </a:rPr>
                <a:t>T </a:t>
              </a:r>
              <a:r>
                <a:rPr lang="en-US" sz="1600" dirty="0">
                  <a:latin typeface="Inconsolata" panose="00000509000000000000" pitchFamily="49" charset="0"/>
                </a:rPr>
                <a:t>[mm]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0859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F6DE0B0-7A0D-45FE-B1F5-49C3C19D8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325"/>
                    </a14:imgEffect>
                    <a14:imgEffect>
                      <a14:saturation sat="0"/>
                    </a14:imgEffect>
                    <a14:imgEffect>
                      <a14:brightnessContrast bright="6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" y="0"/>
            <a:ext cx="12179016" cy="68580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9512B2F-C20D-452A-A59A-C35C59CCA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t="5732" r="8608" b="10632"/>
          <a:stretch>
            <a:fillRect/>
          </a:stretch>
        </p:blipFill>
        <p:spPr>
          <a:xfrm>
            <a:off x="443776" y="2035974"/>
            <a:ext cx="5848942" cy="2098950"/>
          </a:xfrm>
          <a:custGeom>
            <a:avLst/>
            <a:gdLst>
              <a:gd name="connsiteX0" fmla="*/ 0 w 5913538"/>
              <a:gd name="connsiteY0" fmla="*/ 0 h 2188799"/>
              <a:gd name="connsiteX1" fmla="*/ 5913538 w 5913538"/>
              <a:gd name="connsiteY1" fmla="*/ 0 h 2188799"/>
              <a:gd name="connsiteX2" fmla="*/ 5913538 w 5913538"/>
              <a:gd name="connsiteY2" fmla="*/ 2188799 h 2188799"/>
              <a:gd name="connsiteX3" fmla="*/ 0 w 5913538"/>
              <a:gd name="connsiteY3" fmla="*/ 2188799 h 218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3538" h="2188799">
                <a:moveTo>
                  <a:pt x="0" y="0"/>
                </a:moveTo>
                <a:lnTo>
                  <a:pt x="5913538" y="0"/>
                </a:lnTo>
                <a:lnTo>
                  <a:pt x="5913538" y="2188799"/>
                </a:lnTo>
                <a:lnTo>
                  <a:pt x="0" y="218879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14:cNvPr>
              <p14:cNvContentPartPr/>
              <p14:nvPr/>
            </p14:nvContentPartPr>
            <p14:xfrm>
              <a:off x="13230251" y="65029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17651" y="6490376"/>
                <a:ext cx="252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2A4F129-8FFD-4620-8A69-B36ACD555203}"/>
              </a:ext>
            </a:extLst>
          </p:cNvPr>
          <p:cNvGrpSpPr/>
          <p:nvPr/>
        </p:nvGrpSpPr>
        <p:grpSpPr>
          <a:xfrm>
            <a:off x="426401" y="4482955"/>
            <a:ext cx="4646847" cy="2239300"/>
            <a:chOff x="458553" y="1824399"/>
            <a:chExt cx="8714544" cy="4199509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AB19000-2FB1-4B59-80B0-911B11BA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8821"/>
            <a:stretch/>
          </p:blipFill>
          <p:spPr>
            <a:xfrm>
              <a:off x="458553" y="3131121"/>
              <a:ext cx="5006340" cy="283310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C966FE8-733F-48F2-AE4C-7C70F8D68073}"/>
                </a:ext>
              </a:extLst>
            </p:cNvPr>
            <p:cNvSpPr/>
            <p:nvPr/>
          </p:nvSpPr>
          <p:spPr>
            <a:xfrm flipH="1" flipV="1">
              <a:off x="2686690" y="3535033"/>
              <a:ext cx="4553817" cy="1750865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40AA7F2B-9158-463E-899D-9A9B90D92A0A}"/>
                </a:ext>
              </a:extLst>
            </p:cNvPr>
            <p:cNvSpPr/>
            <p:nvPr/>
          </p:nvSpPr>
          <p:spPr>
            <a:xfrm flipH="1" flipV="1">
              <a:off x="1629297" y="2643104"/>
              <a:ext cx="6666614" cy="2870790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EAB4687D-234B-48CB-9406-17AACFCCC6D4}"/>
                </a:ext>
              </a:extLst>
            </p:cNvPr>
            <p:cNvSpPr/>
            <p:nvPr/>
          </p:nvSpPr>
          <p:spPr>
            <a:xfrm flipH="1" flipV="1">
              <a:off x="745023" y="1824399"/>
              <a:ext cx="8428074" cy="3989552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EF29E3-7FC3-47F2-A8DC-8D677CADFF86}"/>
                </a:ext>
              </a:extLst>
            </p:cNvPr>
            <p:cNvSpPr/>
            <p:nvPr/>
          </p:nvSpPr>
          <p:spPr>
            <a:xfrm flipH="1" flipV="1">
              <a:off x="3614912" y="4083816"/>
              <a:ext cx="3835709" cy="1057018"/>
            </a:xfrm>
            <a:prstGeom prst="arc">
              <a:avLst>
                <a:gd name="adj1" fmla="val 19167204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51DDB8-8DF2-4FAF-B465-84247AD4BB35}"/>
                </a:ext>
              </a:extLst>
            </p:cNvPr>
            <p:cNvSpPr/>
            <p:nvPr/>
          </p:nvSpPr>
          <p:spPr>
            <a:xfrm>
              <a:off x="591727" y="1844431"/>
              <a:ext cx="4336745" cy="1282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F91655-1920-476C-8960-370768C7023F}"/>
                </a:ext>
              </a:extLst>
            </p:cNvPr>
            <p:cNvSpPr/>
            <p:nvPr/>
          </p:nvSpPr>
          <p:spPr>
            <a:xfrm>
              <a:off x="4853138" y="243366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9C6961-069A-4F7C-87CE-A2C5BAD6571D}"/>
                </a:ext>
              </a:extLst>
            </p:cNvPr>
            <p:cNvSpPr/>
            <p:nvPr/>
          </p:nvSpPr>
          <p:spPr>
            <a:xfrm>
              <a:off x="2590458" y="244200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0E2281-645D-4E00-8C3C-CBAE0D513C47}"/>
                </a:ext>
              </a:extLst>
            </p:cNvPr>
            <p:cNvCxnSpPr>
              <a:cxnSpLocks/>
              <a:stCxn id="55" idx="6"/>
              <a:endCxn id="54" idx="2"/>
            </p:cNvCxnSpPr>
            <p:nvPr/>
          </p:nvCxnSpPr>
          <p:spPr>
            <a:xfrm flipV="1">
              <a:off x="2741126" y="2503800"/>
              <a:ext cx="2112012" cy="8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5C9019-2192-4B13-A26D-0F6AF66506D2}"/>
                </a:ext>
              </a:extLst>
            </p:cNvPr>
            <p:cNvSpPr/>
            <p:nvPr/>
          </p:nvSpPr>
          <p:spPr>
            <a:xfrm>
              <a:off x="2601869" y="429490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4722610-629B-401F-94A3-DFA424FBD0B1}"/>
                </a:ext>
              </a:extLst>
            </p:cNvPr>
            <p:cNvSpPr/>
            <p:nvPr/>
          </p:nvSpPr>
          <p:spPr>
            <a:xfrm>
              <a:off x="4874016" y="520064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2EDDBA-EA3D-4E47-9D66-334689B1218F}"/>
                </a:ext>
              </a:extLst>
            </p:cNvPr>
            <p:cNvSpPr txBox="1"/>
            <p:nvPr/>
          </p:nvSpPr>
          <p:spPr>
            <a:xfrm>
              <a:off x="691331" y="5504433"/>
              <a:ext cx="1632858" cy="51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consolata" panose="00000509000000000000" pitchFamily="49" charset="0"/>
                </a:rPr>
                <a:t>Hillslope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1734811-15D9-4C5D-A7D4-52571EF7B208}"/>
                </a:ext>
              </a:extLst>
            </p:cNvPr>
            <p:cNvSpPr/>
            <p:nvPr/>
          </p:nvSpPr>
          <p:spPr>
            <a:xfrm>
              <a:off x="1553963" y="400836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E2630-7875-4713-83CB-B0CA99692034}"/>
                </a:ext>
              </a:extLst>
            </p:cNvPr>
            <p:cNvSpPr/>
            <p:nvPr/>
          </p:nvSpPr>
          <p:spPr>
            <a:xfrm>
              <a:off x="666149" y="3726282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4CA5C6-DAB6-45A9-B1DB-AD0BEBFB14C8}"/>
                </a:ext>
              </a:extLst>
            </p:cNvPr>
            <p:cNvSpPr/>
            <p:nvPr/>
          </p:nvSpPr>
          <p:spPr>
            <a:xfrm>
              <a:off x="3539577" y="452311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0AED25-D16B-4EF6-9892-AF9D8760C5AC}"/>
                </a:ext>
              </a:extLst>
            </p:cNvPr>
            <p:cNvSpPr/>
            <p:nvPr/>
          </p:nvSpPr>
          <p:spPr>
            <a:xfrm>
              <a:off x="4874016" y="503894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8395DA6-8176-4E33-88A3-9A6C69A67F5D}"/>
                </a:ext>
              </a:extLst>
            </p:cNvPr>
            <p:cNvSpPr/>
            <p:nvPr/>
          </p:nvSpPr>
          <p:spPr>
            <a:xfrm>
              <a:off x="4874016" y="543495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AB9DDA-AA46-4D33-A673-E7F43AB8A2AE}"/>
                </a:ext>
              </a:extLst>
            </p:cNvPr>
            <p:cNvSpPr/>
            <p:nvPr/>
          </p:nvSpPr>
          <p:spPr>
            <a:xfrm>
              <a:off x="4873886" y="574277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135F38-9FA8-4E0A-A393-38B0D833A8A7}"/>
                </a:ext>
              </a:extLst>
            </p:cNvPr>
            <p:cNvSpPr/>
            <p:nvPr/>
          </p:nvSpPr>
          <p:spPr>
            <a:xfrm>
              <a:off x="3540691" y="291370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54D72F1-5D7A-4D4B-86A9-6FFA0F001498}"/>
                </a:ext>
              </a:extLst>
            </p:cNvPr>
            <p:cNvSpPr/>
            <p:nvPr/>
          </p:nvSpPr>
          <p:spPr>
            <a:xfrm>
              <a:off x="1629297" y="2692055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E6E793-3A9E-47A6-8C51-B76779B06E89}"/>
                </a:ext>
              </a:extLst>
            </p:cNvPr>
            <p:cNvSpPr/>
            <p:nvPr/>
          </p:nvSpPr>
          <p:spPr>
            <a:xfrm>
              <a:off x="741483" y="208007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1E7255C-0A8D-4103-B7F4-58EF97322431}"/>
                </a:ext>
              </a:extLst>
            </p:cNvPr>
            <p:cNvSpPr/>
            <p:nvPr/>
          </p:nvSpPr>
          <p:spPr>
            <a:xfrm>
              <a:off x="4853138" y="207528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91AEEA3-644A-427A-9320-F439D894317A}"/>
                </a:ext>
              </a:extLst>
            </p:cNvPr>
            <p:cNvSpPr/>
            <p:nvPr/>
          </p:nvSpPr>
          <p:spPr>
            <a:xfrm>
              <a:off x="4853138" y="2916293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13E599-CB43-4D3D-B464-9FD37AE3BA59}"/>
                </a:ext>
              </a:extLst>
            </p:cNvPr>
            <p:cNvSpPr/>
            <p:nvPr/>
          </p:nvSpPr>
          <p:spPr>
            <a:xfrm>
              <a:off x="4853138" y="268712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4D5451-7902-4F9D-8AEB-1147AE6C64B8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flipV="1">
              <a:off x="892151" y="2138603"/>
              <a:ext cx="3972398" cy="116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7ECBC38-421F-4C31-A51D-FBC8B2C7F1CA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 flipV="1">
              <a:off x="1779965" y="2757263"/>
              <a:ext cx="3073173" cy="49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0B46B2-4407-40D8-957E-1DD4159E16C5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3691359" y="2983839"/>
              <a:ext cx="1161779" cy="259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5D5A26-7F43-498A-AB33-B7C08D4661FB}"/>
              </a:ext>
            </a:extLst>
          </p:cNvPr>
          <p:cNvCxnSpPr/>
          <p:nvPr/>
        </p:nvCxnSpPr>
        <p:spPr>
          <a:xfrm>
            <a:off x="426401" y="4136770"/>
            <a:ext cx="71012" cy="3568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76D5C3-D9E4-48D0-B38F-FFE45EB2D1F5}"/>
              </a:ext>
            </a:extLst>
          </p:cNvPr>
          <p:cNvCxnSpPr>
            <a:cxnSpLocks/>
          </p:cNvCxnSpPr>
          <p:nvPr/>
        </p:nvCxnSpPr>
        <p:spPr>
          <a:xfrm flipH="1">
            <a:off x="2809891" y="4136770"/>
            <a:ext cx="3496143" cy="345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2CB57C-6074-48B4-9339-2CB71A864054}"/>
              </a:ext>
            </a:extLst>
          </p:cNvPr>
          <p:cNvSpPr txBox="1"/>
          <p:nvPr/>
        </p:nvSpPr>
        <p:spPr>
          <a:xfrm>
            <a:off x="6851478" y="4322200"/>
            <a:ext cx="36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8EB36C-C1F4-4400-A1AA-2D0D33723352}"/>
              </a:ext>
            </a:extLst>
          </p:cNvPr>
          <p:cNvCxnSpPr/>
          <p:nvPr/>
        </p:nvCxnSpPr>
        <p:spPr>
          <a:xfrm>
            <a:off x="6345790" y="3071443"/>
            <a:ext cx="26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615" name="Picture 25614">
            <a:extLst>
              <a:ext uri="{FF2B5EF4-FFF2-40B4-BE49-F238E27FC236}">
                <a16:creationId xmlns:a16="http://schemas.microsoft.com/office/drawing/2014/main" id="{445DCA80-E958-4F60-A840-9EACD0955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05" y="1851817"/>
            <a:ext cx="749478" cy="251183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9A30F24-50D0-4040-B70B-925CBBF2A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10132" r="9805" b="11992"/>
          <a:stretch>
            <a:fillRect/>
          </a:stretch>
        </p:blipFill>
        <p:spPr>
          <a:xfrm>
            <a:off x="426401" y="1011323"/>
            <a:ext cx="5866317" cy="718515"/>
          </a:xfrm>
          <a:custGeom>
            <a:avLst/>
            <a:gdLst>
              <a:gd name="connsiteX0" fmla="*/ 0 w 5755509"/>
              <a:gd name="connsiteY0" fmla="*/ 0 h 718515"/>
              <a:gd name="connsiteX1" fmla="*/ 5755509 w 5755509"/>
              <a:gd name="connsiteY1" fmla="*/ 0 h 718515"/>
              <a:gd name="connsiteX2" fmla="*/ 5755509 w 5755509"/>
              <a:gd name="connsiteY2" fmla="*/ 718515 h 718515"/>
              <a:gd name="connsiteX3" fmla="*/ 0 w 5755509"/>
              <a:gd name="connsiteY3" fmla="*/ 718515 h 71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5509" h="718515">
                <a:moveTo>
                  <a:pt x="0" y="0"/>
                </a:moveTo>
                <a:lnTo>
                  <a:pt x="5755509" y="0"/>
                </a:lnTo>
                <a:lnTo>
                  <a:pt x="5755509" y="718515"/>
                </a:lnTo>
                <a:lnTo>
                  <a:pt x="0" y="718515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E547810-1513-4C7D-9708-DA015BF743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7283" r="11493" b="13258"/>
          <a:stretch>
            <a:fillRect/>
          </a:stretch>
        </p:blipFill>
        <p:spPr>
          <a:xfrm>
            <a:off x="7752377" y="2033805"/>
            <a:ext cx="4047308" cy="2097151"/>
          </a:xfrm>
          <a:custGeom>
            <a:avLst/>
            <a:gdLst>
              <a:gd name="connsiteX0" fmla="*/ 0 w 3851965"/>
              <a:gd name="connsiteY0" fmla="*/ 0 h 2067339"/>
              <a:gd name="connsiteX1" fmla="*/ 3851965 w 3851965"/>
              <a:gd name="connsiteY1" fmla="*/ 0 h 2067339"/>
              <a:gd name="connsiteX2" fmla="*/ 3851965 w 3851965"/>
              <a:gd name="connsiteY2" fmla="*/ 2067339 h 2067339"/>
              <a:gd name="connsiteX3" fmla="*/ 0 w 3851965"/>
              <a:gd name="connsiteY3" fmla="*/ 2067339 h 20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965" h="2067339">
                <a:moveTo>
                  <a:pt x="0" y="0"/>
                </a:moveTo>
                <a:lnTo>
                  <a:pt x="3851965" y="0"/>
                </a:lnTo>
                <a:lnTo>
                  <a:pt x="3851965" y="2067339"/>
                </a:lnTo>
                <a:lnTo>
                  <a:pt x="0" y="206733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31C1717-3631-4FC2-A4DE-1AF704DB16DF}"/>
              </a:ext>
            </a:extLst>
          </p:cNvPr>
          <p:cNvSpPr/>
          <p:nvPr/>
        </p:nvSpPr>
        <p:spPr>
          <a:xfrm>
            <a:off x="-85726" y="107155"/>
            <a:ext cx="6842125" cy="5301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38E2C5-0AF4-4D7F-BAB6-8DDD5B7B2DD1}"/>
              </a:ext>
            </a:extLst>
          </p:cNvPr>
          <p:cNvSpPr/>
          <p:nvPr/>
        </p:nvSpPr>
        <p:spPr>
          <a:xfrm>
            <a:off x="72257" y="142717"/>
            <a:ext cx="105354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Inconsolata" panose="00000509000000000000" pitchFamily="49" charset="0"/>
              </a:rPr>
              <a:t>SAS FUNCTION MAY PROVIDE BETTER FRAMEWORK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609BAA1-1B1F-4858-8CF0-11D3AADDE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7353" r="9563" b="12607"/>
          <a:stretch>
            <a:fillRect/>
          </a:stretch>
        </p:blipFill>
        <p:spPr>
          <a:xfrm>
            <a:off x="7752377" y="4506866"/>
            <a:ext cx="4047309" cy="2098950"/>
          </a:xfrm>
          <a:custGeom>
            <a:avLst/>
            <a:gdLst>
              <a:gd name="connsiteX0" fmla="*/ 0 w 3876694"/>
              <a:gd name="connsiteY0" fmla="*/ 0 h 2010468"/>
              <a:gd name="connsiteX1" fmla="*/ 3876694 w 3876694"/>
              <a:gd name="connsiteY1" fmla="*/ 0 h 2010468"/>
              <a:gd name="connsiteX2" fmla="*/ 3876694 w 3876694"/>
              <a:gd name="connsiteY2" fmla="*/ 2010468 h 2010468"/>
              <a:gd name="connsiteX3" fmla="*/ 0 w 3876694"/>
              <a:gd name="connsiteY3" fmla="*/ 2010468 h 20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694" h="2010468">
                <a:moveTo>
                  <a:pt x="0" y="0"/>
                </a:moveTo>
                <a:lnTo>
                  <a:pt x="3876694" y="0"/>
                </a:lnTo>
                <a:lnTo>
                  <a:pt x="3876694" y="2010468"/>
                </a:lnTo>
                <a:lnTo>
                  <a:pt x="0" y="2010468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B82D6523-094C-4DCE-8E5F-3602A14DFC1B}"/>
              </a:ext>
            </a:extLst>
          </p:cNvPr>
          <p:cNvSpPr/>
          <p:nvPr/>
        </p:nvSpPr>
        <p:spPr>
          <a:xfrm rot="16200000">
            <a:off x="6498162" y="538706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P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9DB1A7-4F62-4500-850D-1FEF7C02B2FB}"/>
              </a:ext>
            </a:extLst>
          </p:cNvPr>
          <p:cNvSpPr/>
          <p:nvPr/>
        </p:nvSpPr>
        <p:spPr>
          <a:xfrm>
            <a:off x="7721907" y="6565115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T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[day]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98F9F2-836F-44B6-B1C2-A0B7AF0D8652}"/>
              </a:ext>
            </a:extLst>
          </p:cNvPr>
          <p:cNvSpPr/>
          <p:nvPr/>
        </p:nvSpPr>
        <p:spPr>
          <a:xfrm rot="16200000">
            <a:off x="6498162" y="292487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600" dirty="0">
                <a:latin typeface="Inconsolata" panose="00000509000000000000" pitchFamily="49" charset="0"/>
              </a:rPr>
              <a:t>Ω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4B17246-A665-4035-BA8D-59A6BA5FEC3A}"/>
              </a:ext>
            </a:extLst>
          </p:cNvPr>
          <p:cNvSpPr/>
          <p:nvPr/>
        </p:nvSpPr>
        <p:spPr>
          <a:xfrm>
            <a:off x="7700914" y="4109854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S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[mm]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18C4E21-1474-450F-88B7-3A95422F4E48}"/>
              </a:ext>
            </a:extLst>
          </p:cNvPr>
          <p:cNvSpPr/>
          <p:nvPr/>
        </p:nvSpPr>
        <p:spPr>
          <a:xfrm>
            <a:off x="6790414" y="2035974"/>
            <a:ext cx="512612" cy="20989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F943D1B4-1DBB-41E7-BC86-095F959BC0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79632" y="1607528"/>
            <a:ext cx="184157" cy="672735"/>
          </a:xfrm>
          <a:prstGeom prst="curvedConnector4">
            <a:avLst>
              <a:gd name="adj1" fmla="val -124133"/>
              <a:gd name="adj2" fmla="val 778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33C899-44BA-4476-8E06-E0F30FA25A1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7718" b="7777"/>
          <a:stretch/>
        </p:blipFill>
        <p:spPr>
          <a:xfrm>
            <a:off x="-3744" y="0"/>
            <a:ext cx="12195744" cy="6870703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FE998AF-B93E-4CAB-9050-36731EAB449F}"/>
              </a:ext>
            </a:extLst>
          </p:cNvPr>
          <p:cNvCxnSpPr>
            <a:cxnSpLocks/>
          </p:cNvCxnSpPr>
          <p:nvPr/>
        </p:nvCxnSpPr>
        <p:spPr>
          <a:xfrm flipH="1">
            <a:off x="2809891" y="4136770"/>
            <a:ext cx="3496143" cy="345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ED01C42-04F9-4FC9-A6DF-CD8842FC6B2F}"/>
              </a:ext>
            </a:extLst>
          </p:cNvPr>
          <p:cNvCxnSpPr/>
          <p:nvPr/>
        </p:nvCxnSpPr>
        <p:spPr>
          <a:xfrm>
            <a:off x="6345790" y="3071443"/>
            <a:ext cx="26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or: Curved 87">
            <a:extLst>
              <a:ext uri="{FF2B5EF4-FFF2-40B4-BE49-F238E27FC236}">
                <a16:creationId xmlns:a16="http://schemas.microsoft.com/office/drawing/2014/main" id="{ECFC68C8-89FE-4333-AB85-5D805D116D3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79632" y="1607528"/>
            <a:ext cx="184157" cy="672735"/>
          </a:xfrm>
          <a:prstGeom prst="curvedConnector4">
            <a:avLst>
              <a:gd name="adj1" fmla="val -124133"/>
              <a:gd name="adj2" fmla="val 778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43A3D633-222F-4FC5-B1F7-135E9D6E4A09}"/>
              </a:ext>
            </a:extLst>
          </p:cNvPr>
          <p:cNvSpPr/>
          <p:nvPr/>
        </p:nvSpPr>
        <p:spPr>
          <a:xfrm>
            <a:off x="6790414" y="2035974"/>
            <a:ext cx="512612" cy="20989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6BFF96-34EF-4518-B627-B01EFF52DD6B}"/>
              </a:ext>
            </a:extLst>
          </p:cNvPr>
          <p:cNvSpPr/>
          <p:nvPr/>
        </p:nvSpPr>
        <p:spPr>
          <a:xfrm>
            <a:off x="5418216" y="660001"/>
            <a:ext cx="1380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Rainfall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1485935-7370-40A7-8642-69C4D326EACB}"/>
              </a:ext>
            </a:extLst>
          </p:cNvPr>
          <p:cNvSpPr/>
          <p:nvPr/>
        </p:nvSpPr>
        <p:spPr>
          <a:xfrm>
            <a:off x="3331598" y="1734755"/>
            <a:ext cx="3897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Water particles in hillslope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DF1FC95-883F-4B62-A158-E7F569F8D73F}"/>
              </a:ext>
            </a:extLst>
          </p:cNvPr>
          <p:cNvCxnSpPr/>
          <p:nvPr/>
        </p:nvCxnSpPr>
        <p:spPr>
          <a:xfrm>
            <a:off x="8276668" y="2073309"/>
            <a:ext cx="0" cy="456984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824EAAE-E7A9-4831-9699-4F8D388852A6}"/>
              </a:ext>
            </a:extLst>
          </p:cNvPr>
          <p:cNvCxnSpPr>
            <a:cxnSpLocks/>
          </p:cNvCxnSpPr>
          <p:nvPr/>
        </p:nvCxnSpPr>
        <p:spPr>
          <a:xfrm>
            <a:off x="4899215" y="1011323"/>
            <a:ext cx="0" cy="71851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62E0650-3868-4568-A627-C56F33DEBD90}"/>
              </a:ext>
            </a:extLst>
          </p:cNvPr>
          <p:cNvCxnSpPr>
            <a:cxnSpLocks/>
          </p:cNvCxnSpPr>
          <p:nvPr/>
        </p:nvCxnSpPr>
        <p:spPr>
          <a:xfrm>
            <a:off x="6221508" y="1018047"/>
            <a:ext cx="0" cy="71851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B03F19E-850D-4929-A77C-A69D34D2A248}"/>
              </a:ext>
            </a:extLst>
          </p:cNvPr>
          <p:cNvCxnSpPr/>
          <p:nvPr/>
        </p:nvCxnSpPr>
        <p:spPr>
          <a:xfrm flipV="1">
            <a:off x="8276668" y="1237129"/>
            <a:ext cx="0" cy="6723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15A1CB6-24C2-45AA-8303-F5F1BCD5E0BE}"/>
              </a:ext>
            </a:extLst>
          </p:cNvPr>
          <p:cNvCxnSpPr/>
          <p:nvPr/>
        </p:nvCxnSpPr>
        <p:spPr>
          <a:xfrm flipH="1">
            <a:off x="5022476" y="1237129"/>
            <a:ext cx="325419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8DF00B0A-C3C0-4910-851E-5850688A2EE2}"/>
              </a:ext>
            </a:extLst>
          </p:cNvPr>
          <p:cNvSpPr/>
          <p:nvPr/>
        </p:nvSpPr>
        <p:spPr>
          <a:xfrm>
            <a:off x="8143336" y="5921988"/>
            <a:ext cx="293298" cy="2711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C36DFCCE-C44B-4714-88F4-9F83400DED97}"/>
              </a:ext>
            </a:extLst>
          </p:cNvPr>
          <p:cNvCxnSpPr>
            <a:cxnSpLocks/>
          </p:cNvCxnSpPr>
          <p:nvPr/>
        </p:nvCxnSpPr>
        <p:spPr>
          <a:xfrm flipH="1">
            <a:off x="6292718" y="786984"/>
            <a:ext cx="314815" cy="21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D27B9F4-0663-403D-BD1B-BC2D1C53DE78}"/>
              </a:ext>
            </a:extLst>
          </p:cNvPr>
          <p:cNvSpPr/>
          <p:nvPr/>
        </p:nvSpPr>
        <p:spPr>
          <a:xfrm>
            <a:off x="6546573" y="533151"/>
            <a:ext cx="997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Time 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A5B8C52-A7F8-453F-B765-540D708FE569}"/>
              </a:ext>
            </a:extLst>
          </p:cNvPr>
          <p:cNvSpPr/>
          <p:nvPr/>
        </p:nvSpPr>
        <p:spPr>
          <a:xfrm>
            <a:off x="5976435" y="6233794"/>
            <a:ext cx="1678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Transit time T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06CDF51C-7000-4B23-90ED-94FC32B9AF54}"/>
              </a:ext>
            </a:extLst>
          </p:cNvPr>
          <p:cNvCxnSpPr>
            <a:cxnSpLocks/>
          </p:cNvCxnSpPr>
          <p:nvPr/>
        </p:nvCxnSpPr>
        <p:spPr>
          <a:xfrm>
            <a:off x="7600445" y="6403071"/>
            <a:ext cx="561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31B1864-D42E-427B-829B-56A15F7880F7}"/>
              </a:ext>
            </a:extLst>
          </p:cNvPr>
          <p:cNvSpPr/>
          <p:nvPr/>
        </p:nvSpPr>
        <p:spPr>
          <a:xfrm>
            <a:off x="2347449" y="616047"/>
            <a:ext cx="2665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Injection time t</a:t>
            </a:r>
            <a:r>
              <a:rPr lang="en-US" sz="1600" baseline="-10000" dirty="0">
                <a:latin typeface="Inconsolata" panose="00000509000000000000" pitchFamily="49" charset="0"/>
              </a:rPr>
              <a:t>0 </a:t>
            </a:r>
            <a:r>
              <a:rPr lang="en-US" sz="1600" dirty="0">
                <a:latin typeface="Inconsolata" panose="00000509000000000000" pitchFamily="49" charset="0"/>
              </a:rPr>
              <a:t> = t-T</a:t>
            </a:r>
            <a:endParaRPr lang="en-US" sz="1600" baseline="-10000" dirty="0">
              <a:latin typeface="Inconsolata" panose="00000509000000000000" pitchFamily="49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ECDB520-8A97-465A-AC11-EFA10B8D4C23}"/>
              </a:ext>
            </a:extLst>
          </p:cNvPr>
          <p:cNvCxnSpPr>
            <a:cxnSpLocks/>
          </p:cNvCxnSpPr>
          <p:nvPr/>
        </p:nvCxnSpPr>
        <p:spPr>
          <a:xfrm>
            <a:off x="4702189" y="930978"/>
            <a:ext cx="121369" cy="251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5788B6-17C2-427E-ACF9-E74140FB9A66}"/>
              </a:ext>
            </a:extLst>
          </p:cNvPr>
          <p:cNvCxnSpPr>
            <a:cxnSpLocks/>
          </p:cNvCxnSpPr>
          <p:nvPr/>
        </p:nvCxnSpPr>
        <p:spPr>
          <a:xfrm>
            <a:off x="4702189" y="1618938"/>
            <a:ext cx="469418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7813277-120E-445E-BD96-D4F7878EF830}"/>
              </a:ext>
            </a:extLst>
          </p:cNvPr>
          <p:cNvSpPr/>
          <p:nvPr/>
        </p:nvSpPr>
        <p:spPr>
          <a:xfrm>
            <a:off x="9896785" y="3011140"/>
            <a:ext cx="1816041" cy="1008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E9BDC-0775-41EB-9A85-8EC3630733BB}"/>
              </a:ext>
            </a:extLst>
          </p:cNvPr>
          <p:cNvSpPr txBox="1"/>
          <p:nvPr/>
        </p:nvSpPr>
        <p:spPr>
          <a:xfrm>
            <a:off x="10003860" y="2513956"/>
            <a:ext cx="2241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Inconsolata" panose="00000509000000000000" pitchFamily="49" charset="0"/>
              </a:rPr>
              <a:t>(Spatially-mapped) </a:t>
            </a:r>
          </a:p>
          <a:p>
            <a:r>
              <a:rPr lang="en-US" sz="1400" dirty="0">
                <a:latin typeface="Inconsolata" panose="00000509000000000000" pitchFamily="49" charset="0"/>
              </a:rPr>
              <a:t>Age-ranked storage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039EF2DE-FC96-4FB2-AEC0-7AD74C459AD7}"/>
              </a:ext>
            </a:extLst>
          </p:cNvPr>
          <p:cNvSpPr txBox="1"/>
          <p:nvPr/>
        </p:nvSpPr>
        <p:spPr>
          <a:xfrm>
            <a:off x="10204956" y="3700314"/>
            <a:ext cx="21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SAS function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8CC7A8B-EB54-40B3-9F5D-F1E9CA4640A9}"/>
              </a:ext>
            </a:extLst>
          </p:cNvPr>
          <p:cNvSpPr txBox="1"/>
          <p:nvPr/>
        </p:nvSpPr>
        <p:spPr>
          <a:xfrm>
            <a:off x="8759397" y="6159717"/>
            <a:ext cx="350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Transit time distribution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0CDA880E-A9A3-4F00-81E2-3AD95DB83156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t="23975" r="14849"/>
          <a:stretch/>
        </p:blipFill>
        <p:spPr>
          <a:xfrm>
            <a:off x="9823268" y="2914754"/>
            <a:ext cx="1924955" cy="11302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DAFF854-896E-4E4B-BD2B-5D6CABBB0324}"/>
              </a:ext>
            </a:extLst>
          </p:cNvPr>
          <p:cNvSpPr/>
          <p:nvPr/>
        </p:nvSpPr>
        <p:spPr>
          <a:xfrm>
            <a:off x="10589707" y="3070911"/>
            <a:ext cx="284218" cy="184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7AA3D9B-379F-4FD6-8BE4-E56BE2169AC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52377" y="2042970"/>
            <a:ext cx="2377329" cy="210638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72EA6AC-4D04-4612-AB27-64C5A8BA308A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t="-10078" b="-12076"/>
          <a:stretch/>
        </p:blipFill>
        <p:spPr>
          <a:xfrm>
            <a:off x="8744380" y="1457980"/>
            <a:ext cx="2395357" cy="4519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8D7C20-5483-4FCB-9D01-AD3811AE9F8C}"/>
              </a:ext>
            </a:extLst>
          </p:cNvPr>
          <p:cNvCxnSpPr>
            <a:cxnSpLocks/>
          </p:cNvCxnSpPr>
          <p:nvPr/>
        </p:nvCxnSpPr>
        <p:spPr>
          <a:xfrm>
            <a:off x="9180540" y="1919102"/>
            <a:ext cx="278371" cy="111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7BB331D-F505-455E-B325-16DDD8A8C51D}"/>
              </a:ext>
            </a:extLst>
          </p:cNvPr>
          <p:cNvSpPr/>
          <p:nvPr/>
        </p:nvSpPr>
        <p:spPr>
          <a:xfrm>
            <a:off x="9385499" y="4208585"/>
            <a:ext cx="792480" cy="22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91FE440-6595-4261-9B52-BE0938A217E5}"/>
              </a:ext>
            </a:extLst>
          </p:cNvPr>
          <p:cNvSpPr/>
          <p:nvPr/>
        </p:nvSpPr>
        <p:spPr>
          <a:xfrm>
            <a:off x="7703261" y="4112199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S</a:t>
            </a:r>
            <a:r>
              <a:rPr lang="en-US" sz="1600" baseline="-10000" dirty="0">
                <a:latin typeface="Inconsolata" panose="00000509000000000000" pitchFamily="49" charset="0"/>
              </a:rPr>
              <a:t>T </a:t>
            </a:r>
            <a:r>
              <a:rPr lang="en-US" sz="1600" dirty="0">
                <a:latin typeface="Inconsolata" panose="00000509000000000000" pitchFamily="49" charset="0"/>
              </a:rPr>
              <a:t>[mm]</a:t>
            </a:r>
          </a:p>
        </p:txBody>
      </p:sp>
    </p:spTree>
    <p:extLst>
      <p:ext uri="{BB962C8B-B14F-4D97-AF65-F5344CB8AC3E}">
        <p14:creationId xmlns:p14="http://schemas.microsoft.com/office/powerpoint/2010/main" val="274638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90" descr="A picture containing diagram&#10;&#10;Description automatically generated">
            <a:extLst>
              <a:ext uri="{FF2B5EF4-FFF2-40B4-BE49-F238E27FC236}">
                <a16:creationId xmlns:a16="http://schemas.microsoft.com/office/drawing/2014/main" id="{A5489FE0-6B07-47FE-956E-69E0662189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14:cNvPr>
              <p14:cNvContentPartPr/>
              <p14:nvPr/>
            </p14:nvContentPartPr>
            <p14:xfrm>
              <a:off x="13230251" y="65029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17651" y="6490376"/>
                <a:ext cx="25200" cy="25200"/>
              </a:xfrm>
              <a:prstGeom prst="rect">
                <a:avLst/>
              </a:prstGeom>
            </p:spPr>
          </p:pic>
        </mc:Fallback>
      </mc:AlternateContent>
      <p:sp>
        <p:nvSpPr>
          <p:cNvPr id="83" name="Rectangle 82">
            <a:extLst>
              <a:ext uri="{FF2B5EF4-FFF2-40B4-BE49-F238E27FC236}">
                <a16:creationId xmlns:a16="http://schemas.microsoft.com/office/drawing/2014/main" id="{E4B17246-A665-4035-BA8D-59A6BA5FEC3A}"/>
              </a:ext>
            </a:extLst>
          </p:cNvPr>
          <p:cNvSpPr/>
          <p:nvPr/>
        </p:nvSpPr>
        <p:spPr>
          <a:xfrm>
            <a:off x="7700914" y="4109854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S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[mm]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AFF854-896E-4E4B-BD2B-5D6CABBB0324}"/>
              </a:ext>
            </a:extLst>
          </p:cNvPr>
          <p:cNvSpPr/>
          <p:nvPr/>
        </p:nvSpPr>
        <p:spPr>
          <a:xfrm>
            <a:off x="10589707" y="3070911"/>
            <a:ext cx="284218" cy="1847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F7AA3D9B-379F-4FD6-8BE4-E56BE2169A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52377" y="2042970"/>
            <a:ext cx="2377329" cy="210638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072EA6AC-4D04-4612-AB27-64C5A8BA308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-10078" b="-12076"/>
          <a:stretch/>
        </p:blipFill>
        <p:spPr>
          <a:xfrm>
            <a:off x="8744380" y="1457980"/>
            <a:ext cx="2395357" cy="45195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78D7C20-5483-4FCB-9D01-AD3811AE9F8C}"/>
              </a:ext>
            </a:extLst>
          </p:cNvPr>
          <p:cNvCxnSpPr>
            <a:cxnSpLocks/>
          </p:cNvCxnSpPr>
          <p:nvPr/>
        </p:nvCxnSpPr>
        <p:spPr>
          <a:xfrm>
            <a:off x="9180540" y="1919102"/>
            <a:ext cx="278371" cy="1118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47BB331D-F505-455E-B325-16DDD8A8C51D}"/>
              </a:ext>
            </a:extLst>
          </p:cNvPr>
          <p:cNvSpPr/>
          <p:nvPr/>
        </p:nvSpPr>
        <p:spPr>
          <a:xfrm>
            <a:off x="9385499" y="4208585"/>
            <a:ext cx="792480" cy="223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91FE440-6595-4261-9B52-BE0938A217E5}"/>
              </a:ext>
            </a:extLst>
          </p:cNvPr>
          <p:cNvSpPr/>
          <p:nvPr/>
        </p:nvSpPr>
        <p:spPr>
          <a:xfrm>
            <a:off x="7703261" y="4112199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S</a:t>
            </a:r>
            <a:r>
              <a:rPr lang="en-US" sz="1600" baseline="-10000" dirty="0">
                <a:latin typeface="Inconsolata" panose="00000509000000000000" pitchFamily="49" charset="0"/>
              </a:rPr>
              <a:t>T </a:t>
            </a:r>
            <a:r>
              <a:rPr lang="en-US" sz="1600" dirty="0">
                <a:latin typeface="Inconsolata" panose="00000509000000000000" pitchFamily="49" charset="0"/>
              </a:rPr>
              <a:t>[mm]</a:t>
            </a:r>
          </a:p>
        </p:txBody>
      </p:sp>
    </p:spTree>
    <p:extLst>
      <p:ext uri="{BB962C8B-B14F-4D97-AF65-F5344CB8AC3E}">
        <p14:creationId xmlns:p14="http://schemas.microsoft.com/office/powerpoint/2010/main" val="1131600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09512B2F-C20D-452A-A59A-C35C59CCA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t="5732" r="8608" b="10632"/>
          <a:stretch>
            <a:fillRect/>
          </a:stretch>
        </p:blipFill>
        <p:spPr>
          <a:xfrm>
            <a:off x="443776" y="2035974"/>
            <a:ext cx="5848942" cy="2098950"/>
          </a:xfrm>
          <a:custGeom>
            <a:avLst/>
            <a:gdLst>
              <a:gd name="connsiteX0" fmla="*/ 0 w 5913538"/>
              <a:gd name="connsiteY0" fmla="*/ 0 h 2188799"/>
              <a:gd name="connsiteX1" fmla="*/ 5913538 w 5913538"/>
              <a:gd name="connsiteY1" fmla="*/ 0 h 2188799"/>
              <a:gd name="connsiteX2" fmla="*/ 5913538 w 5913538"/>
              <a:gd name="connsiteY2" fmla="*/ 2188799 h 2188799"/>
              <a:gd name="connsiteX3" fmla="*/ 0 w 5913538"/>
              <a:gd name="connsiteY3" fmla="*/ 2188799 h 218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3538" h="2188799">
                <a:moveTo>
                  <a:pt x="0" y="0"/>
                </a:moveTo>
                <a:lnTo>
                  <a:pt x="5913538" y="0"/>
                </a:lnTo>
                <a:lnTo>
                  <a:pt x="5913538" y="2188799"/>
                </a:lnTo>
                <a:lnTo>
                  <a:pt x="0" y="218879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14:cNvPr>
              <p14:cNvContentPartPr/>
              <p14:nvPr/>
            </p14:nvContentPartPr>
            <p14:xfrm>
              <a:off x="13230251" y="65029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17651" y="6490376"/>
                <a:ext cx="252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2A4F129-8FFD-4620-8A69-B36ACD555203}"/>
              </a:ext>
            </a:extLst>
          </p:cNvPr>
          <p:cNvGrpSpPr/>
          <p:nvPr/>
        </p:nvGrpSpPr>
        <p:grpSpPr>
          <a:xfrm>
            <a:off x="426401" y="4482955"/>
            <a:ext cx="4646847" cy="2239300"/>
            <a:chOff x="458553" y="1824399"/>
            <a:chExt cx="8714544" cy="4199509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AB19000-2FB1-4B59-80B0-911B11BA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8821"/>
            <a:stretch/>
          </p:blipFill>
          <p:spPr>
            <a:xfrm>
              <a:off x="458553" y="3131121"/>
              <a:ext cx="5006340" cy="283310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C966FE8-733F-48F2-AE4C-7C70F8D68073}"/>
                </a:ext>
              </a:extLst>
            </p:cNvPr>
            <p:cNvSpPr/>
            <p:nvPr/>
          </p:nvSpPr>
          <p:spPr>
            <a:xfrm flipH="1" flipV="1">
              <a:off x="2686690" y="3535033"/>
              <a:ext cx="4553817" cy="1750865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40AA7F2B-9158-463E-899D-9A9B90D92A0A}"/>
                </a:ext>
              </a:extLst>
            </p:cNvPr>
            <p:cNvSpPr/>
            <p:nvPr/>
          </p:nvSpPr>
          <p:spPr>
            <a:xfrm flipH="1" flipV="1">
              <a:off x="1629297" y="2643104"/>
              <a:ext cx="6666614" cy="2870790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EAB4687D-234B-48CB-9406-17AACFCCC6D4}"/>
                </a:ext>
              </a:extLst>
            </p:cNvPr>
            <p:cNvSpPr/>
            <p:nvPr/>
          </p:nvSpPr>
          <p:spPr>
            <a:xfrm flipH="1" flipV="1">
              <a:off x="745023" y="1824399"/>
              <a:ext cx="8428074" cy="3989552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EF29E3-7FC3-47F2-A8DC-8D677CADFF86}"/>
                </a:ext>
              </a:extLst>
            </p:cNvPr>
            <p:cNvSpPr/>
            <p:nvPr/>
          </p:nvSpPr>
          <p:spPr>
            <a:xfrm flipH="1" flipV="1">
              <a:off x="3614912" y="4083816"/>
              <a:ext cx="3835709" cy="1057018"/>
            </a:xfrm>
            <a:prstGeom prst="arc">
              <a:avLst>
                <a:gd name="adj1" fmla="val 19167204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51DDB8-8DF2-4FAF-B465-84247AD4BB35}"/>
                </a:ext>
              </a:extLst>
            </p:cNvPr>
            <p:cNvSpPr/>
            <p:nvPr/>
          </p:nvSpPr>
          <p:spPr>
            <a:xfrm>
              <a:off x="591727" y="1844431"/>
              <a:ext cx="4336745" cy="1282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F91655-1920-476C-8960-370768C7023F}"/>
                </a:ext>
              </a:extLst>
            </p:cNvPr>
            <p:cNvSpPr/>
            <p:nvPr/>
          </p:nvSpPr>
          <p:spPr>
            <a:xfrm>
              <a:off x="4853138" y="243366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9C6961-069A-4F7C-87CE-A2C5BAD6571D}"/>
                </a:ext>
              </a:extLst>
            </p:cNvPr>
            <p:cNvSpPr/>
            <p:nvPr/>
          </p:nvSpPr>
          <p:spPr>
            <a:xfrm>
              <a:off x="2590458" y="244200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0E2281-645D-4E00-8C3C-CBAE0D513C47}"/>
                </a:ext>
              </a:extLst>
            </p:cNvPr>
            <p:cNvCxnSpPr>
              <a:cxnSpLocks/>
              <a:stCxn id="55" idx="6"/>
              <a:endCxn id="54" idx="2"/>
            </p:cNvCxnSpPr>
            <p:nvPr/>
          </p:nvCxnSpPr>
          <p:spPr>
            <a:xfrm flipV="1">
              <a:off x="2741126" y="2503800"/>
              <a:ext cx="2112012" cy="8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5C9019-2192-4B13-A26D-0F6AF66506D2}"/>
                </a:ext>
              </a:extLst>
            </p:cNvPr>
            <p:cNvSpPr/>
            <p:nvPr/>
          </p:nvSpPr>
          <p:spPr>
            <a:xfrm>
              <a:off x="2601869" y="429490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4722610-629B-401F-94A3-DFA424FBD0B1}"/>
                </a:ext>
              </a:extLst>
            </p:cNvPr>
            <p:cNvSpPr/>
            <p:nvPr/>
          </p:nvSpPr>
          <p:spPr>
            <a:xfrm>
              <a:off x="4874016" y="520064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2EDDBA-EA3D-4E47-9D66-334689B1218F}"/>
                </a:ext>
              </a:extLst>
            </p:cNvPr>
            <p:cNvSpPr txBox="1"/>
            <p:nvPr/>
          </p:nvSpPr>
          <p:spPr>
            <a:xfrm>
              <a:off x="691331" y="5504433"/>
              <a:ext cx="1632858" cy="51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consolata" panose="00000509000000000000" pitchFamily="49" charset="0"/>
                </a:rPr>
                <a:t>Hillslope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1734811-15D9-4C5D-A7D4-52571EF7B208}"/>
                </a:ext>
              </a:extLst>
            </p:cNvPr>
            <p:cNvSpPr/>
            <p:nvPr/>
          </p:nvSpPr>
          <p:spPr>
            <a:xfrm>
              <a:off x="1553963" y="400836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E2630-7875-4713-83CB-B0CA99692034}"/>
                </a:ext>
              </a:extLst>
            </p:cNvPr>
            <p:cNvSpPr/>
            <p:nvPr/>
          </p:nvSpPr>
          <p:spPr>
            <a:xfrm>
              <a:off x="666149" y="3726282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4CA5C6-DAB6-45A9-B1DB-AD0BEBFB14C8}"/>
                </a:ext>
              </a:extLst>
            </p:cNvPr>
            <p:cNvSpPr/>
            <p:nvPr/>
          </p:nvSpPr>
          <p:spPr>
            <a:xfrm>
              <a:off x="3539577" y="452311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0AED25-D16B-4EF6-9892-AF9D8760C5AC}"/>
                </a:ext>
              </a:extLst>
            </p:cNvPr>
            <p:cNvSpPr/>
            <p:nvPr/>
          </p:nvSpPr>
          <p:spPr>
            <a:xfrm>
              <a:off x="4874016" y="503894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8395DA6-8176-4E33-88A3-9A6C69A67F5D}"/>
                </a:ext>
              </a:extLst>
            </p:cNvPr>
            <p:cNvSpPr/>
            <p:nvPr/>
          </p:nvSpPr>
          <p:spPr>
            <a:xfrm>
              <a:off x="4874016" y="543495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AB9DDA-AA46-4D33-A673-E7F43AB8A2AE}"/>
                </a:ext>
              </a:extLst>
            </p:cNvPr>
            <p:cNvSpPr/>
            <p:nvPr/>
          </p:nvSpPr>
          <p:spPr>
            <a:xfrm>
              <a:off x="4873886" y="574277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135F38-9FA8-4E0A-A393-38B0D833A8A7}"/>
                </a:ext>
              </a:extLst>
            </p:cNvPr>
            <p:cNvSpPr/>
            <p:nvPr/>
          </p:nvSpPr>
          <p:spPr>
            <a:xfrm>
              <a:off x="3540691" y="291370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54D72F1-5D7A-4D4B-86A9-6FFA0F001498}"/>
                </a:ext>
              </a:extLst>
            </p:cNvPr>
            <p:cNvSpPr/>
            <p:nvPr/>
          </p:nvSpPr>
          <p:spPr>
            <a:xfrm>
              <a:off x="1629297" y="2692055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E6E793-3A9E-47A6-8C51-B76779B06E89}"/>
                </a:ext>
              </a:extLst>
            </p:cNvPr>
            <p:cNvSpPr/>
            <p:nvPr/>
          </p:nvSpPr>
          <p:spPr>
            <a:xfrm>
              <a:off x="741483" y="208007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1E7255C-0A8D-4103-B7F4-58EF97322431}"/>
                </a:ext>
              </a:extLst>
            </p:cNvPr>
            <p:cNvSpPr/>
            <p:nvPr/>
          </p:nvSpPr>
          <p:spPr>
            <a:xfrm>
              <a:off x="4853138" y="207528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91AEEA3-644A-427A-9320-F439D894317A}"/>
                </a:ext>
              </a:extLst>
            </p:cNvPr>
            <p:cNvSpPr/>
            <p:nvPr/>
          </p:nvSpPr>
          <p:spPr>
            <a:xfrm>
              <a:off x="4853138" y="2916293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13E599-CB43-4D3D-B464-9FD37AE3BA59}"/>
                </a:ext>
              </a:extLst>
            </p:cNvPr>
            <p:cNvSpPr/>
            <p:nvPr/>
          </p:nvSpPr>
          <p:spPr>
            <a:xfrm>
              <a:off x="4853138" y="268712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4D5451-7902-4F9D-8AEB-1147AE6C64B8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flipV="1">
              <a:off x="892151" y="2138603"/>
              <a:ext cx="3972398" cy="116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7ECBC38-421F-4C31-A51D-FBC8B2C7F1CA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 flipV="1">
              <a:off x="1779965" y="2757263"/>
              <a:ext cx="3073173" cy="49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0B46B2-4407-40D8-957E-1DD4159E16C5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3691359" y="2983839"/>
              <a:ext cx="1161779" cy="259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5D5A26-7F43-498A-AB33-B7C08D4661FB}"/>
              </a:ext>
            </a:extLst>
          </p:cNvPr>
          <p:cNvCxnSpPr/>
          <p:nvPr/>
        </p:nvCxnSpPr>
        <p:spPr>
          <a:xfrm>
            <a:off x="426401" y="4136770"/>
            <a:ext cx="71012" cy="3568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76D5C3-D9E4-48D0-B38F-FFE45EB2D1F5}"/>
              </a:ext>
            </a:extLst>
          </p:cNvPr>
          <p:cNvCxnSpPr>
            <a:cxnSpLocks/>
          </p:cNvCxnSpPr>
          <p:nvPr/>
        </p:nvCxnSpPr>
        <p:spPr>
          <a:xfrm flipH="1">
            <a:off x="2809891" y="4136770"/>
            <a:ext cx="3496143" cy="345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8EB36C-C1F4-4400-A1AA-2D0D33723352}"/>
              </a:ext>
            </a:extLst>
          </p:cNvPr>
          <p:cNvCxnSpPr/>
          <p:nvPr/>
        </p:nvCxnSpPr>
        <p:spPr>
          <a:xfrm>
            <a:off x="6345790" y="3071443"/>
            <a:ext cx="26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615" name="Picture 25614">
            <a:extLst>
              <a:ext uri="{FF2B5EF4-FFF2-40B4-BE49-F238E27FC236}">
                <a16:creationId xmlns:a16="http://schemas.microsoft.com/office/drawing/2014/main" id="{445DCA80-E958-4F60-A840-9EACD0955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05" y="1851817"/>
            <a:ext cx="749478" cy="2511830"/>
          </a:xfrm>
          <a:prstGeom prst="rect">
            <a:avLst/>
          </a:prstGeom>
        </p:spPr>
      </p:pic>
      <p:cxnSp>
        <p:nvCxnSpPr>
          <p:cNvPr id="25625" name="Connector: Curved 25624">
            <a:extLst>
              <a:ext uri="{FF2B5EF4-FFF2-40B4-BE49-F238E27FC236}">
                <a16:creationId xmlns:a16="http://schemas.microsoft.com/office/drawing/2014/main" id="{83F55FF4-AFB0-4933-B034-9B71DB2F39BA}"/>
              </a:ext>
            </a:extLst>
          </p:cNvPr>
          <p:cNvCxnSpPr>
            <a:cxnSpLocks/>
            <a:stCxn id="25615" idx="0"/>
          </p:cNvCxnSpPr>
          <p:nvPr/>
        </p:nvCxnSpPr>
        <p:spPr>
          <a:xfrm rot="16200000" flipH="1">
            <a:off x="7279632" y="1607528"/>
            <a:ext cx="184157" cy="672735"/>
          </a:xfrm>
          <a:prstGeom prst="curvedConnector4">
            <a:avLst>
              <a:gd name="adj1" fmla="val -124133"/>
              <a:gd name="adj2" fmla="val 778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9A30F24-50D0-4040-B70B-925CBBF2A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10132" r="9805" b="11992"/>
          <a:stretch>
            <a:fillRect/>
          </a:stretch>
        </p:blipFill>
        <p:spPr>
          <a:xfrm>
            <a:off x="443776" y="1011323"/>
            <a:ext cx="5848942" cy="718515"/>
          </a:xfrm>
          <a:custGeom>
            <a:avLst/>
            <a:gdLst>
              <a:gd name="connsiteX0" fmla="*/ 0 w 5755509"/>
              <a:gd name="connsiteY0" fmla="*/ 0 h 718515"/>
              <a:gd name="connsiteX1" fmla="*/ 5755509 w 5755509"/>
              <a:gd name="connsiteY1" fmla="*/ 0 h 718515"/>
              <a:gd name="connsiteX2" fmla="*/ 5755509 w 5755509"/>
              <a:gd name="connsiteY2" fmla="*/ 718515 h 718515"/>
              <a:gd name="connsiteX3" fmla="*/ 0 w 5755509"/>
              <a:gd name="connsiteY3" fmla="*/ 718515 h 71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5509" h="718515">
                <a:moveTo>
                  <a:pt x="0" y="0"/>
                </a:moveTo>
                <a:lnTo>
                  <a:pt x="5755509" y="0"/>
                </a:lnTo>
                <a:lnTo>
                  <a:pt x="5755509" y="718515"/>
                </a:lnTo>
                <a:lnTo>
                  <a:pt x="0" y="718515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7DCD077-1D59-4697-8FBD-E28321F91B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7353" r="9563" b="12607"/>
          <a:stretch>
            <a:fillRect/>
          </a:stretch>
        </p:blipFill>
        <p:spPr>
          <a:xfrm>
            <a:off x="7752377" y="4506866"/>
            <a:ext cx="4047309" cy="2098950"/>
          </a:xfrm>
          <a:custGeom>
            <a:avLst/>
            <a:gdLst>
              <a:gd name="connsiteX0" fmla="*/ 0 w 3876694"/>
              <a:gd name="connsiteY0" fmla="*/ 0 h 2010468"/>
              <a:gd name="connsiteX1" fmla="*/ 3876694 w 3876694"/>
              <a:gd name="connsiteY1" fmla="*/ 0 h 2010468"/>
              <a:gd name="connsiteX2" fmla="*/ 3876694 w 3876694"/>
              <a:gd name="connsiteY2" fmla="*/ 2010468 h 2010468"/>
              <a:gd name="connsiteX3" fmla="*/ 0 w 3876694"/>
              <a:gd name="connsiteY3" fmla="*/ 2010468 h 20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694" h="2010468">
                <a:moveTo>
                  <a:pt x="0" y="0"/>
                </a:moveTo>
                <a:lnTo>
                  <a:pt x="3876694" y="0"/>
                </a:lnTo>
                <a:lnTo>
                  <a:pt x="3876694" y="2010468"/>
                </a:lnTo>
                <a:lnTo>
                  <a:pt x="0" y="2010468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6D67E67A-AA7B-48FC-B899-B4306EEA7B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7758" r="9563" b="13129"/>
          <a:stretch>
            <a:fillRect/>
          </a:stretch>
        </p:blipFill>
        <p:spPr>
          <a:xfrm>
            <a:off x="7764654" y="2035974"/>
            <a:ext cx="4047310" cy="2098950"/>
          </a:xfrm>
          <a:custGeom>
            <a:avLst/>
            <a:gdLst>
              <a:gd name="connsiteX0" fmla="*/ 0 w 3876694"/>
              <a:gd name="connsiteY0" fmla="*/ 0 h 2010468"/>
              <a:gd name="connsiteX1" fmla="*/ 3876694 w 3876694"/>
              <a:gd name="connsiteY1" fmla="*/ 0 h 2010468"/>
              <a:gd name="connsiteX2" fmla="*/ 3876694 w 3876694"/>
              <a:gd name="connsiteY2" fmla="*/ 2010468 h 2010468"/>
              <a:gd name="connsiteX3" fmla="*/ 0 w 3876694"/>
              <a:gd name="connsiteY3" fmla="*/ 2010468 h 20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694" h="2010468">
                <a:moveTo>
                  <a:pt x="0" y="0"/>
                </a:moveTo>
                <a:lnTo>
                  <a:pt x="3876694" y="0"/>
                </a:lnTo>
                <a:lnTo>
                  <a:pt x="3876694" y="2010468"/>
                </a:lnTo>
                <a:lnTo>
                  <a:pt x="0" y="2010468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2FCFDFCA-0778-4772-804A-3F2612E9BE1D}"/>
              </a:ext>
            </a:extLst>
          </p:cNvPr>
          <p:cNvSpPr/>
          <p:nvPr/>
        </p:nvSpPr>
        <p:spPr>
          <a:xfrm>
            <a:off x="-85726" y="107155"/>
            <a:ext cx="5888649" cy="53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F897BA7-C61E-4F06-B229-41188B2A8DB5}"/>
              </a:ext>
            </a:extLst>
          </p:cNvPr>
          <p:cNvSpPr/>
          <p:nvPr/>
        </p:nvSpPr>
        <p:spPr>
          <a:xfrm>
            <a:off x="79512" y="157228"/>
            <a:ext cx="5801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Inconsolata" panose="00000509000000000000" pitchFamily="49" charset="0"/>
              </a:rPr>
              <a:t>TRANSIT TIME DISTRIBUTION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E00BE17-F783-4919-849D-38CE1D908F9B}"/>
              </a:ext>
            </a:extLst>
          </p:cNvPr>
          <p:cNvSpPr/>
          <p:nvPr/>
        </p:nvSpPr>
        <p:spPr>
          <a:xfrm>
            <a:off x="6790414" y="2035974"/>
            <a:ext cx="512612" cy="20989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CB57C-6074-48B4-9339-2CB71A864054}"/>
              </a:ext>
            </a:extLst>
          </p:cNvPr>
          <p:cNvSpPr txBox="1"/>
          <p:nvPr/>
        </p:nvSpPr>
        <p:spPr>
          <a:xfrm>
            <a:off x="6880054" y="4200755"/>
            <a:ext cx="36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79D51F0-9D86-4A15-ACF4-76A52C9199D4}"/>
              </a:ext>
            </a:extLst>
          </p:cNvPr>
          <p:cNvSpPr/>
          <p:nvPr/>
        </p:nvSpPr>
        <p:spPr>
          <a:xfrm rot="16200000">
            <a:off x="6989834" y="2981162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Inconsolata" panose="00000509000000000000" pitchFamily="49" charset="0"/>
              </a:rPr>
              <a:t>p</a:t>
            </a:r>
            <a:r>
              <a:rPr lang="en-US" sz="1600" baseline="-10000" dirty="0" err="1">
                <a:latin typeface="Inconsolata" panose="00000509000000000000" pitchFamily="49" charset="0"/>
              </a:rPr>
              <a:t>Q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[1/day]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3411DE3-369F-452C-BCAC-F9502BDB5CDA}"/>
              </a:ext>
            </a:extLst>
          </p:cNvPr>
          <p:cNvSpPr/>
          <p:nvPr/>
        </p:nvSpPr>
        <p:spPr>
          <a:xfrm rot="16200000">
            <a:off x="6498162" y="538706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P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DD65FCF-F3CF-451D-999B-4AA3AD7AB65A}"/>
              </a:ext>
            </a:extLst>
          </p:cNvPr>
          <p:cNvSpPr/>
          <p:nvPr/>
        </p:nvSpPr>
        <p:spPr>
          <a:xfrm>
            <a:off x="7764654" y="4094240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T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[day]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4EB81DF-C3C3-4B5E-8894-5DCE4A14D983}"/>
              </a:ext>
            </a:extLst>
          </p:cNvPr>
          <p:cNvSpPr/>
          <p:nvPr/>
        </p:nvSpPr>
        <p:spPr>
          <a:xfrm>
            <a:off x="7721907" y="6565115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T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[day]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0E3D03A-69A5-4657-BD6B-E7190781E12A}"/>
              </a:ext>
            </a:extLst>
          </p:cNvPr>
          <p:cNvSpPr/>
          <p:nvPr/>
        </p:nvSpPr>
        <p:spPr>
          <a:xfrm>
            <a:off x="5418216" y="660001"/>
            <a:ext cx="1380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Rainfall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4A156D3-2F97-4BCB-859A-CE0D17F22A2F}"/>
              </a:ext>
            </a:extLst>
          </p:cNvPr>
          <p:cNvSpPr/>
          <p:nvPr/>
        </p:nvSpPr>
        <p:spPr>
          <a:xfrm>
            <a:off x="3331598" y="1734755"/>
            <a:ext cx="3897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Water particles in hillslope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D20737A-1814-473F-80C4-0144E5A8FE46}"/>
              </a:ext>
            </a:extLst>
          </p:cNvPr>
          <p:cNvSpPr/>
          <p:nvPr/>
        </p:nvSpPr>
        <p:spPr>
          <a:xfrm>
            <a:off x="6119051" y="4369193"/>
            <a:ext cx="1458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Water particles in discharge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B47130F2-4CAC-4B83-BD48-CACC14EAACC8}"/>
              </a:ext>
            </a:extLst>
          </p:cNvPr>
          <p:cNvCxnSpPr/>
          <p:nvPr/>
        </p:nvCxnSpPr>
        <p:spPr>
          <a:xfrm flipV="1">
            <a:off x="6534141" y="4138832"/>
            <a:ext cx="238538" cy="26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7B3ADCE-082E-4973-A5AE-E735E67C2720}"/>
              </a:ext>
            </a:extLst>
          </p:cNvPr>
          <p:cNvSpPr/>
          <p:nvPr/>
        </p:nvSpPr>
        <p:spPr>
          <a:xfrm>
            <a:off x="8736492" y="2073309"/>
            <a:ext cx="3384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Transit time frequency of 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water particles in discharge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= Transit time distribution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59E284E-1E7B-42D7-9A14-DDC6FC386665}"/>
              </a:ext>
            </a:extLst>
          </p:cNvPr>
          <p:cNvSpPr/>
          <p:nvPr/>
        </p:nvSpPr>
        <p:spPr>
          <a:xfrm>
            <a:off x="9076179" y="5993570"/>
            <a:ext cx="3384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Cumulative 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transit time distribution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5EFABC-22C7-43FE-9B5C-0925BA917F21}"/>
              </a:ext>
            </a:extLst>
          </p:cNvPr>
          <p:cNvCxnSpPr/>
          <p:nvPr/>
        </p:nvCxnSpPr>
        <p:spPr>
          <a:xfrm flipV="1">
            <a:off x="3163986" y="4138832"/>
            <a:ext cx="3608693" cy="211631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4B74E4-3CE3-4B0F-856B-F48A2C910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14:cNvPr>
              <p14:cNvContentPartPr/>
              <p14:nvPr/>
            </p14:nvContentPartPr>
            <p14:xfrm>
              <a:off x="13230251" y="65029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17651" y="6490376"/>
                <a:ext cx="252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2A4F129-8FFD-4620-8A69-B36ACD555203}"/>
              </a:ext>
            </a:extLst>
          </p:cNvPr>
          <p:cNvGrpSpPr/>
          <p:nvPr/>
        </p:nvGrpSpPr>
        <p:grpSpPr>
          <a:xfrm>
            <a:off x="426401" y="4482955"/>
            <a:ext cx="4646847" cy="2239300"/>
            <a:chOff x="458553" y="1824399"/>
            <a:chExt cx="8714544" cy="4199509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AB19000-2FB1-4B59-80B0-911B11BA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8821"/>
            <a:stretch/>
          </p:blipFill>
          <p:spPr>
            <a:xfrm>
              <a:off x="458553" y="3131121"/>
              <a:ext cx="5006340" cy="283310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C966FE8-733F-48F2-AE4C-7C70F8D68073}"/>
                </a:ext>
              </a:extLst>
            </p:cNvPr>
            <p:cNvSpPr/>
            <p:nvPr/>
          </p:nvSpPr>
          <p:spPr>
            <a:xfrm flipH="1" flipV="1">
              <a:off x="2686690" y="3535033"/>
              <a:ext cx="4553817" cy="1750865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40AA7F2B-9158-463E-899D-9A9B90D92A0A}"/>
                </a:ext>
              </a:extLst>
            </p:cNvPr>
            <p:cNvSpPr/>
            <p:nvPr/>
          </p:nvSpPr>
          <p:spPr>
            <a:xfrm flipH="1" flipV="1">
              <a:off x="1629297" y="2643104"/>
              <a:ext cx="6666614" cy="2870790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EAB4687D-234B-48CB-9406-17AACFCCC6D4}"/>
                </a:ext>
              </a:extLst>
            </p:cNvPr>
            <p:cNvSpPr/>
            <p:nvPr/>
          </p:nvSpPr>
          <p:spPr>
            <a:xfrm flipH="1" flipV="1">
              <a:off x="745023" y="1824399"/>
              <a:ext cx="8428074" cy="3989552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EF29E3-7FC3-47F2-A8DC-8D677CADFF86}"/>
                </a:ext>
              </a:extLst>
            </p:cNvPr>
            <p:cNvSpPr/>
            <p:nvPr/>
          </p:nvSpPr>
          <p:spPr>
            <a:xfrm flipH="1" flipV="1">
              <a:off x="3614912" y="4083816"/>
              <a:ext cx="3835709" cy="1057018"/>
            </a:xfrm>
            <a:prstGeom prst="arc">
              <a:avLst>
                <a:gd name="adj1" fmla="val 19167204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51DDB8-8DF2-4FAF-B465-84247AD4BB35}"/>
                </a:ext>
              </a:extLst>
            </p:cNvPr>
            <p:cNvSpPr/>
            <p:nvPr/>
          </p:nvSpPr>
          <p:spPr>
            <a:xfrm>
              <a:off x="591727" y="1844431"/>
              <a:ext cx="4336745" cy="1282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F91655-1920-476C-8960-370768C7023F}"/>
                </a:ext>
              </a:extLst>
            </p:cNvPr>
            <p:cNvSpPr/>
            <p:nvPr/>
          </p:nvSpPr>
          <p:spPr>
            <a:xfrm>
              <a:off x="4853138" y="243366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9C6961-069A-4F7C-87CE-A2C5BAD6571D}"/>
                </a:ext>
              </a:extLst>
            </p:cNvPr>
            <p:cNvSpPr/>
            <p:nvPr/>
          </p:nvSpPr>
          <p:spPr>
            <a:xfrm>
              <a:off x="2590458" y="244200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0E2281-645D-4E00-8C3C-CBAE0D513C47}"/>
                </a:ext>
              </a:extLst>
            </p:cNvPr>
            <p:cNvCxnSpPr>
              <a:cxnSpLocks/>
              <a:stCxn id="55" idx="6"/>
              <a:endCxn id="54" idx="2"/>
            </p:cNvCxnSpPr>
            <p:nvPr/>
          </p:nvCxnSpPr>
          <p:spPr>
            <a:xfrm flipV="1">
              <a:off x="2741126" y="2503800"/>
              <a:ext cx="2112012" cy="8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5C9019-2192-4B13-A26D-0F6AF66506D2}"/>
                </a:ext>
              </a:extLst>
            </p:cNvPr>
            <p:cNvSpPr/>
            <p:nvPr/>
          </p:nvSpPr>
          <p:spPr>
            <a:xfrm>
              <a:off x="2601869" y="429490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4722610-629B-401F-94A3-DFA424FBD0B1}"/>
                </a:ext>
              </a:extLst>
            </p:cNvPr>
            <p:cNvSpPr/>
            <p:nvPr/>
          </p:nvSpPr>
          <p:spPr>
            <a:xfrm>
              <a:off x="4874016" y="520064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2EDDBA-EA3D-4E47-9D66-334689B1218F}"/>
                </a:ext>
              </a:extLst>
            </p:cNvPr>
            <p:cNvSpPr txBox="1"/>
            <p:nvPr/>
          </p:nvSpPr>
          <p:spPr>
            <a:xfrm>
              <a:off x="691331" y="5504433"/>
              <a:ext cx="1632858" cy="51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consolata" panose="00000509000000000000" pitchFamily="49" charset="0"/>
                </a:rPr>
                <a:t>Hillslope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1734811-15D9-4C5D-A7D4-52571EF7B208}"/>
                </a:ext>
              </a:extLst>
            </p:cNvPr>
            <p:cNvSpPr/>
            <p:nvPr/>
          </p:nvSpPr>
          <p:spPr>
            <a:xfrm>
              <a:off x="1553963" y="400836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E2630-7875-4713-83CB-B0CA99692034}"/>
                </a:ext>
              </a:extLst>
            </p:cNvPr>
            <p:cNvSpPr/>
            <p:nvPr/>
          </p:nvSpPr>
          <p:spPr>
            <a:xfrm>
              <a:off x="666149" y="3726282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4CA5C6-DAB6-45A9-B1DB-AD0BEBFB14C8}"/>
                </a:ext>
              </a:extLst>
            </p:cNvPr>
            <p:cNvSpPr/>
            <p:nvPr/>
          </p:nvSpPr>
          <p:spPr>
            <a:xfrm>
              <a:off x="3539577" y="452311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0AED25-D16B-4EF6-9892-AF9D8760C5AC}"/>
                </a:ext>
              </a:extLst>
            </p:cNvPr>
            <p:cNvSpPr/>
            <p:nvPr/>
          </p:nvSpPr>
          <p:spPr>
            <a:xfrm>
              <a:off x="4874016" y="503894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8395DA6-8176-4E33-88A3-9A6C69A67F5D}"/>
                </a:ext>
              </a:extLst>
            </p:cNvPr>
            <p:cNvSpPr/>
            <p:nvPr/>
          </p:nvSpPr>
          <p:spPr>
            <a:xfrm>
              <a:off x="4874016" y="543495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AB9DDA-AA46-4D33-A673-E7F43AB8A2AE}"/>
                </a:ext>
              </a:extLst>
            </p:cNvPr>
            <p:cNvSpPr/>
            <p:nvPr/>
          </p:nvSpPr>
          <p:spPr>
            <a:xfrm>
              <a:off x="4873886" y="574277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135F38-9FA8-4E0A-A393-38B0D833A8A7}"/>
                </a:ext>
              </a:extLst>
            </p:cNvPr>
            <p:cNvSpPr/>
            <p:nvPr/>
          </p:nvSpPr>
          <p:spPr>
            <a:xfrm>
              <a:off x="3540691" y="291370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54D72F1-5D7A-4D4B-86A9-6FFA0F001498}"/>
                </a:ext>
              </a:extLst>
            </p:cNvPr>
            <p:cNvSpPr/>
            <p:nvPr/>
          </p:nvSpPr>
          <p:spPr>
            <a:xfrm>
              <a:off x="1629297" y="2692055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E6E793-3A9E-47A6-8C51-B76779B06E89}"/>
                </a:ext>
              </a:extLst>
            </p:cNvPr>
            <p:cNvSpPr/>
            <p:nvPr/>
          </p:nvSpPr>
          <p:spPr>
            <a:xfrm>
              <a:off x="741483" y="208007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1E7255C-0A8D-4103-B7F4-58EF97322431}"/>
                </a:ext>
              </a:extLst>
            </p:cNvPr>
            <p:cNvSpPr/>
            <p:nvPr/>
          </p:nvSpPr>
          <p:spPr>
            <a:xfrm>
              <a:off x="4853138" y="207528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91AEEA3-644A-427A-9320-F439D894317A}"/>
                </a:ext>
              </a:extLst>
            </p:cNvPr>
            <p:cNvSpPr/>
            <p:nvPr/>
          </p:nvSpPr>
          <p:spPr>
            <a:xfrm>
              <a:off x="4853138" y="2916293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13E599-CB43-4D3D-B464-9FD37AE3BA59}"/>
                </a:ext>
              </a:extLst>
            </p:cNvPr>
            <p:cNvSpPr/>
            <p:nvPr/>
          </p:nvSpPr>
          <p:spPr>
            <a:xfrm>
              <a:off x="4853138" y="268712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4D5451-7902-4F9D-8AEB-1147AE6C64B8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flipV="1">
              <a:off x="892151" y="2138603"/>
              <a:ext cx="3972398" cy="116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7ECBC38-421F-4C31-A51D-FBC8B2C7F1CA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 flipV="1">
              <a:off x="1779965" y="2757263"/>
              <a:ext cx="3073173" cy="49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0B46B2-4407-40D8-957E-1DD4159E16C5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3691359" y="2983839"/>
              <a:ext cx="1161779" cy="259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5625" name="Connector: Curved 25624">
            <a:extLst>
              <a:ext uri="{FF2B5EF4-FFF2-40B4-BE49-F238E27FC236}">
                <a16:creationId xmlns:a16="http://schemas.microsoft.com/office/drawing/2014/main" id="{83F55FF4-AFB0-4933-B034-9B71DB2F39B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79632" y="1607528"/>
            <a:ext cx="184157" cy="672735"/>
          </a:xfrm>
          <a:prstGeom prst="curvedConnector4">
            <a:avLst>
              <a:gd name="adj1" fmla="val -124133"/>
              <a:gd name="adj2" fmla="val 778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FCFDFCA-0778-4772-804A-3F2612E9BE1D}"/>
              </a:ext>
            </a:extLst>
          </p:cNvPr>
          <p:cNvSpPr/>
          <p:nvPr/>
        </p:nvSpPr>
        <p:spPr>
          <a:xfrm>
            <a:off x="-85726" y="107155"/>
            <a:ext cx="5888649" cy="53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F897BA7-C61E-4F06-B229-41188B2A8DB5}"/>
              </a:ext>
            </a:extLst>
          </p:cNvPr>
          <p:cNvSpPr/>
          <p:nvPr/>
        </p:nvSpPr>
        <p:spPr>
          <a:xfrm>
            <a:off x="79512" y="157228"/>
            <a:ext cx="5801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Inconsolata" panose="00000509000000000000" pitchFamily="49" charset="0"/>
              </a:rPr>
              <a:t>TRANSIT TIME DISTRIBUTION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E00BE17-F783-4919-849D-38CE1D908F9B}"/>
              </a:ext>
            </a:extLst>
          </p:cNvPr>
          <p:cNvSpPr/>
          <p:nvPr/>
        </p:nvSpPr>
        <p:spPr>
          <a:xfrm>
            <a:off x="6790414" y="2035974"/>
            <a:ext cx="512612" cy="20989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C93BF1-B8E7-4758-97F5-8D7FC375442F}"/>
              </a:ext>
            </a:extLst>
          </p:cNvPr>
          <p:cNvCxnSpPr>
            <a:cxnSpLocks/>
          </p:cNvCxnSpPr>
          <p:nvPr/>
        </p:nvCxnSpPr>
        <p:spPr>
          <a:xfrm>
            <a:off x="8276668" y="2073309"/>
            <a:ext cx="0" cy="4499039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B4C8F8E-5D12-4509-8C19-B7735B43481A}"/>
              </a:ext>
            </a:extLst>
          </p:cNvPr>
          <p:cNvCxnSpPr>
            <a:cxnSpLocks/>
          </p:cNvCxnSpPr>
          <p:nvPr/>
        </p:nvCxnSpPr>
        <p:spPr>
          <a:xfrm>
            <a:off x="4899215" y="1011323"/>
            <a:ext cx="0" cy="718515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6F3D050-701B-43B9-90BD-B082E5C00DC8}"/>
              </a:ext>
            </a:extLst>
          </p:cNvPr>
          <p:cNvCxnSpPr>
            <a:cxnSpLocks/>
          </p:cNvCxnSpPr>
          <p:nvPr/>
        </p:nvCxnSpPr>
        <p:spPr>
          <a:xfrm>
            <a:off x="6221508" y="1018047"/>
            <a:ext cx="0" cy="718515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2CB34D-26F4-4BCC-9A1A-EE9A8771AF13}"/>
              </a:ext>
            </a:extLst>
          </p:cNvPr>
          <p:cNvCxnSpPr/>
          <p:nvPr/>
        </p:nvCxnSpPr>
        <p:spPr>
          <a:xfrm flipV="1">
            <a:off x="8276668" y="1237129"/>
            <a:ext cx="0" cy="67235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0D0FDD-7AA7-4255-B5BD-EBF661A89743}"/>
              </a:ext>
            </a:extLst>
          </p:cNvPr>
          <p:cNvCxnSpPr/>
          <p:nvPr/>
        </p:nvCxnSpPr>
        <p:spPr>
          <a:xfrm flipH="1">
            <a:off x="5022476" y="1237129"/>
            <a:ext cx="3254192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EB29945C-A70F-447D-8B59-4665886EBC20}"/>
              </a:ext>
            </a:extLst>
          </p:cNvPr>
          <p:cNvSpPr/>
          <p:nvPr/>
        </p:nvSpPr>
        <p:spPr>
          <a:xfrm>
            <a:off x="8103360" y="5907001"/>
            <a:ext cx="293298" cy="27118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65818A-DA08-44C0-B3F9-A3160C88ADDF}"/>
              </a:ext>
            </a:extLst>
          </p:cNvPr>
          <p:cNvCxnSpPr>
            <a:cxnSpLocks/>
          </p:cNvCxnSpPr>
          <p:nvPr/>
        </p:nvCxnSpPr>
        <p:spPr>
          <a:xfrm flipH="1">
            <a:off x="6292718" y="786984"/>
            <a:ext cx="314815" cy="211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EDB29F3-F00F-4C1F-BB17-1549836A6A3D}"/>
              </a:ext>
            </a:extLst>
          </p:cNvPr>
          <p:cNvSpPr/>
          <p:nvPr/>
        </p:nvSpPr>
        <p:spPr>
          <a:xfrm>
            <a:off x="6546573" y="533151"/>
            <a:ext cx="9972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Time 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709D18F-6637-4EF6-A9C9-BFC49812C65E}"/>
              </a:ext>
            </a:extLst>
          </p:cNvPr>
          <p:cNvSpPr/>
          <p:nvPr/>
        </p:nvSpPr>
        <p:spPr>
          <a:xfrm>
            <a:off x="5976435" y="6233794"/>
            <a:ext cx="16788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Transit time 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DCFEDD3-49B7-40EF-92C1-40B12F8C893D}"/>
              </a:ext>
            </a:extLst>
          </p:cNvPr>
          <p:cNvCxnSpPr>
            <a:cxnSpLocks/>
          </p:cNvCxnSpPr>
          <p:nvPr/>
        </p:nvCxnSpPr>
        <p:spPr>
          <a:xfrm>
            <a:off x="7600445" y="6403071"/>
            <a:ext cx="561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1A6C33AE-71D5-4D8E-99DA-41EB9BD762E4}"/>
              </a:ext>
            </a:extLst>
          </p:cNvPr>
          <p:cNvSpPr/>
          <p:nvPr/>
        </p:nvSpPr>
        <p:spPr>
          <a:xfrm>
            <a:off x="2347449" y="616047"/>
            <a:ext cx="26658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Injection time t</a:t>
            </a:r>
            <a:r>
              <a:rPr lang="en-US" sz="1600" baseline="-10000" dirty="0">
                <a:latin typeface="Inconsolata" panose="00000509000000000000" pitchFamily="49" charset="0"/>
              </a:rPr>
              <a:t>0 </a:t>
            </a:r>
            <a:r>
              <a:rPr lang="en-US" sz="1600" dirty="0">
                <a:latin typeface="Inconsolata" panose="00000509000000000000" pitchFamily="49" charset="0"/>
              </a:rPr>
              <a:t> = t-T</a:t>
            </a:r>
            <a:endParaRPr lang="en-US" sz="1600" baseline="-10000" dirty="0">
              <a:latin typeface="Inconsolata" panose="00000509000000000000" pitchFamily="49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2323908-2125-4DB6-ADEE-EE7244A1B592}"/>
              </a:ext>
            </a:extLst>
          </p:cNvPr>
          <p:cNvCxnSpPr>
            <a:cxnSpLocks/>
          </p:cNvCxnSpPr>
          <p:nvPr/>
        </p:nvCxnSpPr>
        <p:spPr>
          <a:xfrm>
            <a:off x="4702189" y="930978"/>
            <a:ext cx="121369" cy="251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077FA78-88E0-4C0D-9CDC-3F37D5F976AD}"/>
              </a:ext>
            </a:extLst>
          </p:cNvPr>
          <p:cNvCxnSpPr/>
          <p:nvPr/>
        </p:nvCxnSpPr>
        <p:spPr>
          <a:xfrm flipV="1">
            <a:off x="3163986" y="4138832"/>
            <a:ext cx="3608693" cy="211631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25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F6DE0B0-7A0D-45FE-B1F5-49C3C19D8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325"/>
                    </a14:imgEffect>
                    <a14:imgEffect>
                      <a14:saturation sat="0"/>
                    </a14:imgEffect>
                    <a14:imgEffect>
                      <a14:brightnessContrast bright="64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" y="0"/>
            <a:ext cx="12179016" cy="685800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09512B2F-C20D-452A-A59A-C35C59CCA7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t="5732" r="8608" b="10632"/>
          <a:stretch>
            <a:fillRect/>
          </a:stretch>
        </p:blipFill>
        <p:spPr>
          <a:xfrm>
            <a:off x="443776" y="2035974"/>
            <a:ext cx="5848942" cy="2098950"/>
          </a:xfrm>
          <a:custGeom>
            <a:avLst/>
            <a:gdLst>
              <a:gd name="connsiteX0" fmla="*/ 0 w 5913538"/>
              <a:gd name="connsiteY0" fmla="*/ 0 h 2188799"/>
              <a:gd name="connsiteX1" fmla="*/ 5913538 w 5913538"/>
              <a:gd name="connsiteY1" fmla="*/ 0 h 2188799"/>
              <a:gd name="connsiteX2" fmla="*/ 5913538 w 5913538"/>
              <a:gd name="connsiteY2" fmla="*/ 2188799 h 2188799"/>
              <a:gd name="connsiteX3" fmla="*/ 0 w 5913538"/>
              <a:gd name="connsiteY3" fmla="*/ 2188799 h 218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3538" h="2188799">
                <a:moveTo>
                  <a:pt x="0" y="0"/>
                </a:moveTo>
                <a:lnTo>
                  <a:pt x="5913538" y="0"/>
                </a:lnTo>
                <a:lnTo>
                  <a:pt x="5913538" y="2188799"/>
                </a:lnTo>
                <a:lnTo>
                  <a:pt x="0" y="218879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14:cNvPr>
              <p14:cNvContentPartPr/>
              <p14:nvPr/>
            </p14:nvContentPartPr>
            <p14:xfrm>
              <a:off x="13230251" y="65029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17651" y="6490376"/>
                <a:ext cx="252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2A4F129-8FFD-4620-8A69-B36ACD555203}"/>
              </a:ext>
            </a:extLst>
          </p:cNvPr>
          <p:cNvGrpSpPr/>
          <p:nvPr/>
        </p:nvGrpSpPr>
        <p:grpSpPr>
          <a:xfrm>
            <a:off x="426401" y="4482955"/>
            <a:ext cx="4646847" cy="2239300"/>
            <a:chOff x="458553" y="1824399"/>
            <a:chExt cx="8714544" cy="4199509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AB19000-2FB1-4B59-80B0-911B11BA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8821"/>
            <a:stretch/>
          </p:blipFill>
          <p:spPr>
            <a:xfrm>
              <a:off x="458553" y="3131121"/>
              <a:ext cx="5006340" cy="283310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C966FE8-733F-48F2-AE4C-7C70F8D68073}"/>
                </a:ext>
              </a:extLst>
            </p:cNvPr>
            <p:cNvSpPr/>
            <p:nvPr/>
          </p:nvSpPr>
          <p:spPr>
            <a:xfrm flipH="1" flipV="1">
              <a:off x="2686690" y="3535033"/>
              <a:ext cx="4553817" cy="1750865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40AA7F2B-9158-463E-899D-9A9B90D92A0A}"/>
                </a:ext>
              </a:extLst>
            </p:cNvPr>
            <p:cNvSpPr/>
            <p:nvPr/>
          </p:nvSpPr>
          <p:spPr>
            <a:xfrm flipH="1" flipV="1">
              <a:off x="1629297" y="2643104"/>
              <a:ext cx="6666614" cy="2870790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EAB4687D-234B-48CB-9406-17AACFCCC6D4}"/>
                </a:ext>
              </a:extLst>
            </p:cNvPr>
            <p:cNvSpPr/>
            <p:nvPr/>
          </p:nvSpPr>
          <p:spPr>
            <a:xfrm flipH="1" flipV="1">
              <a:off x="745023" y="1824399"/>
              <a:ext cx="8428074" cy="3989552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EF29E3-7FC3-47F2-A8DC-8D677CADFF86}"/>
                </a:ext>
              </a:extLst>
            </p:cNvPr>
            <p:cNvSpPr/>
            <p:nvPr/>
          </p:nvSpPr>
          <p:spPr>
            <a:xfrm flipH="1" flipV="1">
              <a:off x="3614912" y="4083816"/>
              <a:ext cx="3835709" cy="1057018"/>
            </a:xfrm>
            <a:prstGeom prst="arc">
              <a:avLst>
                <a:gd name="adj1" fmla="val 19167204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51DDB8-8DF2-4FAF-B465-84247AD4BB35}"/>
                </a:ext>
              </a:extLst>
            </p:cNvPr>
            <p:cNvSpPr/>
            <p:nvPr/>
          </p:nvSpPr>
          <p:spPr>
            <a:xfrm>
              <a:off x="591727" y="1844431"/>
              <a:ext cx="4336745" cy="1282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F91655-1920-476C-8960-370768C7023F}"/>
                </a:ext>
              </a:extLst>
            </p:cNvPr>
            <p:cNvSpPr/>
            <p:nvPr/>
          </p:nvSpPr>
          <p:spPr>
            <a:xfrm>
              <a:off x="4853138" y="243366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9C6961-069A-4F7C-87CE-A2C5BAD6571D}"/>
                </a:ext>
              </a:extLst>
            </p:cNvPr>
            <p:cNvSpPr/>
            <p:nvPr/>
          </p:nvSpPr>
          <p:spPr>
            <a:xfrm>
              <a:off x="2590458" y="244200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0E2281-645D-4E00-8C3C-CBAE0D513C47}"/>
                </a:ext>
              </a:extLst>
            </p:cNvPr>
            <p:cNvCxnSpPr>
              <a:cxnSpLocks/>
              <a:stCxn id="55" idx="6"/>
              <a:endCxn id="54" idx="2"/>
            </p:cNvCxnSpPr>
            <p:nvPr/>
          </p:nvCxnSpPr>
          <p:spPr>
            <a:xfrm flipV="1">
              <a:off x="2741126" y="2503800"/>
              <a:ext cx="2112012" cy="8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5C9019-2192-4B13-A26D-0F6AF66506D2}"/>
                </a:ext>
              </a:extLst>
            </p:cNvPr>
            <p:cNvSpPr/>
            <p:nvPr/>
          </p:nvSpPr>
          <p:spPr>
            <a:xfrm>
              <a:off x="2601869" y="429490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4722610-629B-401F-94A3-DFA424FBD0B1}"/>
                </a:ext>
              </a:extLst>
            </p:cNvPr>
            <p:cNvSpPr/>
            <p:nvPr/>
          </p:nvSpPr>
          <p:spPr>
            <a:xfrm>
              <a:off x="4874016" y="520064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2EDDBA-EA3D-4E47-9D66-334689B1218F}"/>
                </a:ext>
              </a:extLst>
            </p:cNvPr>
            <p:cNvSpPr txBox="1"/>
            <p:nvPr/>
          </p:nvSpPr>
          <p:spPr>
            <a:xfrm>
              <a:off x="691331" y="5504433"/>
              <a:ext cx="1632858" cy="51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consolata" panose="00000509000000000000" pitchFamily="49" charset="0"/>
                </a:rPr>
                <a:t>Hillslope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1734811-15D9-4C5D-A7D4-52571EF7B208}"/>
                </a:ext>
              </a:extLst>
            </p:cNvPr>
            <p:cNvSpPr/>
            <p:nvPr/>
          </p:nvSpPr>
          <p:spPr>
            <a:xfrm>
              <a:off x="1553963" y="400836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E2630-7875-4713-83CB-B0CA99692034}"/>
                </a:ext>
              </a:extLst>
            </p:cNvPr>
            <p:cNvSpPr/>
            <p:nvPr/>
          </p:nvSpPr>
          <p:spPr>
            <a:xfrm>
              <a:off x="666149" y="3726282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4CA5C6-DAB6-45A9-B1DB-AD0BEBFB14C8}"/>
                </a:ext>
              </a:extLst>
            </p:cNvPr>
            <p:cNvSpPr/>
            <p:nvPr/>
          </p:nvSpPr>
          <p:spPr>
            <a:xfrm>
              <a:off x="3539577" y="452311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0AED25-D16B-4EF6-9892-AF9D8760C5AC}"/>
                </a:ext>
              </a:extLst>
            </p:cNvPr>
            <p:cNvSpPr/>
            <p:nvPr/>
          </p:nvSpPr>
          <p:spPr>
            <a:xfrm>
              <a:off x="4874016" y="503894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8395DA6-8176-4E33-88A3-9A6C69A67F5D}"/>
                </a:ext>
              </a:extLst>
            </p:cNvPr>
            <p:cNvSpPr/>
            <p:nvPr/>
          </p:nvSpPr>
          <p:spPr>
            <a:xfrm>
              <a:off x="4874016" y="543495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AB9DDA-AA46-4D33-A673-E7F43AB8A2AE}"/>
                </a:ext>
              </a:extLst>
            </p:cNvPr>
            <p:cNvSpPr/>
            <p:nvPr/>
          </p:nvSpPr>
          <p:spPr>
            <a:xfrm>
              <a:off x="4873886" y="574277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135F38-9FA8-4E0A-A393-38B0D833A8A7}"/>
                </a:ext>
              </a:extLst>
            </p:cNvPr>
            <p:cNvSpPr/>
            <p:nvPr/>
          </p:nvSpPr>
          <p:spPr>
            <a:xfrm>
              <a:off x="3540691" y="291370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54D72F1-5D7A-4D4B-86A9-6FFA0F001498}"/>
                </a:ext>
              </a:extLst>
            </p:cNvPr>
            <p:cNvSpPr/>
            <p:nvPr/>
          </p:nvSpPr>
          <p:spPr>
            <a:xfrm>
              <a:off x="1629297" y="2692055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E6E793-3A9E-47A6-8C51-B76779B06E89}"/>
                </a:ext>
              </a:extLst>
            </p:cNvPr>
            <p:cNvSpPr/>
            <p:nvPr/>
          </p:nvSpPr>
          <p:spPr>
            <a:xfrm>
              <a:off x="741483" y="208007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1E7255C-0A8D-4103-B7F4-58EF97322431}"/>
                </a:ext>
              </a:extLst>
            </p:cNvPr>
            <p:cNvSpPr/>
            <p:nvPr/>
          </p:nvSpPr>
          <p:spPr>
            <a:xfrm>
              <a:off x="4853138" y="207528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91AEEA3-644A-427A-9320-F439D894317A}"/>
                </a:ext>
              </a:extLst>
            </p:cNvPr>
            <p:cNvSpPr/>
            <p:nvPr/>
          </p:nvSpPr>
          <p:spPr>
            <a:xfrm>
              <a:off x="4853138" y="2916293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13E599-CB43-4D3D-B464-9FD37AE3BA59}"/>
                </a:ext>
              </a:extLst>
            </p:cNvPr>
            <p:cNvSpPr/>
            <p:nvPr/>
          </p:nvSpPr>
          <p:spPr>
            <a:xfrm>
              <a:off x="4853138" y="268712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4D5451-7902-4F9D-8AEB-1147AE6C64B8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flipV="1">
              <a:off x="892151" y="2138603"/>
              <a:ext cx="3972398" cy="116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7ECBC38-421F-4C31-A51D-FBC8B2C7F1CA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 flipV="1">
              <a:off x="1779965" y="2757263"/>
              <a:ext cx="3073173" cy="49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0B46B2-4407-40D8-957E-1DD4159E16C5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3691359" y="2983839"/>
              <a:ext cx="1161779" cy="259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5D5A26-7F43-498A-AB33-B7C08D4661FB}"/>
              </a:ext>
            </a:extLst>
          </p:cNvPr>
          <p:cNvCxnSpPr/>
          <p:nvPr/>
        </p:nvCxnSpPr>
        <p:spPr>
          <a:xfrm>
            <a:off x="426401" y="4136770"/>
            <a:ext cx="71012" cy="3568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76D5C3-D9E4-48D0-B38F-FFE45EB2D1F5}"/>
              </a:ext>
            </a:extLst>
          </p:cNvPr>
          <p:cNvCxnSpPr>
            <a:cxnSpLocks/>
          </p:cNvCxnSpPr>
          <p:nvPr/>
        </p:nvCxnSpPr>
        <p:spPr>
          <a:xfrm flipH="1">
            <a:off x="2809891" y="4136770"/>
            <a:ext cx="3496143" cy="345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8EB36C-C1F4-4400-A1AA-2D0D33723352}"/>
              </a:ext>
            </a:extLst>
          </p:cNvPr>
          <p:cNvCxnSpPr/>
          <p:nvPr/>
        </p:nvCxnSpPr>
        <p:spPr>
          <a:xfrm>
            <a:off x="6345790" y="3071443"/>
            <a:ext cx="26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615" name="Picture 25614">
            <a:extLst>
              <a:ext uri="{FF2B5EF4-FFF2-40B4-BE49-F238E27FC236}">
                <a16:creationId xmlns:a16="http://schemas.microsoft.com/office/drawing/2014/main" id="{445DCA80-E958-4F60-A840-9EACD0955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05" y="1851817"/>
            <a:ext cx="749478" cy="2511830"/>
          </a:xfrm>
          <a:prstGeom prst="rect">
            <a:avLst/>
          </a:prstGeom>
        </p:spPr>
      </p:pic>
      <p:cxnSp>
        <p:nvCxnSpPr>
          <p:cNvPr id="25625" name="Connector: Curved 25624">
            <a:extLst>
              <a:ext uri="{FF2B5EF4-FFF2-40B4-BE49-F238E27FC236}">
                <a16:creationId xmlns:a16="http://schemas.microsoft.com/office/drawing/2014/main" id="{83F55FF4-AFB0-4933-B034-9B71DB2F39BA}"/>
              </a:ext>
            </a:extLst>
          </p:cNvPr>
          <p:cNvCxnSpPr>
            <a:cxnSpLocks/>
            <a:stCxn id="25615" idx="0"/>
          </p:cNvCxnSpPr>
          <p:nvPr/>
        </p:nvCxnSpPr>
        <p:spPr>
          <a:xfrm rot="16200000" flipH="1">
            <a:off x="7279632" y="1607528"/>
            <a:ext cx="184157" cy="672735"/>
          </a:xfrm>
          <a:prstGeom prst="curvedConnector4">
            <a:avLst>
              <a:gd name="adj1" fmla="val -124133"/>
              <a:gd name="adj2" fmla="val 778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49A30F24-50D0-4040-B70B-925CBBF2A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10132" r="9805" b="11992"/>
          <a:stretch>
            <a:fillRect/>
          </a:stretch>
        </p:blipFill>
        <p:spPr>
          <a:xfrm>
            <a:off x="443776" y="1011323"/>
            <a:ext cx="5848942" cy="718515"/>
          </a:xfrm>
          <a:custGeom>
            <a:avLst/>
            <a:gdLst>
              <a:gd name="connsiteX0" fmla="*/ 0 w 5755509"/>
              <a:gd name="connsiteY0" fmla="*/ 0 h 718515"/>
              <a:gd name="connsiteX1" fmla="*/ 5755509 w 5755509"/>
              <a:gd name="connsiteY1" fmla="*/ 0 h 718515"/>
              <a:gd name="connsiteX2" fmla="*/ 5755509 w 5755509"/>
              <a:gd name="connsiteY2" fmla="*/ 718515 h 718515"/>
              <a:gd name="connsiteX3" fmla="*/ 0 w 5755509"/>
              <a:gd name="connsiteY3" fmla="*/ 718515 h 71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5509" h="718515">
                <a:moveTo>
                  <a:pt x="0" y="0"/>
                </a:moveTo>
                <a:lnTo>
                  <a:pt x="5755509" y="0"/>
                </a:lnTo>
                <a:lnTo>
                  <a:pt x="5755509" y="718515"/>
                </a:lnTo>
                <a:lnTo>
                  <a:pt x="0" y="718515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E7DCD077-1D59-4697-8FBD-E28321F91B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7353" r="9563" b="12607"/>
          <a:stretch>
            <a:fillRect/>
          </a:stretch>
        </p:blipFill>
        <p:spPr>
          <a:xfrm>
            <a:off x="7752377" y="4506866"/>
            <a:ext cx="4047309" cy="2098950"/>
          </a:xfrm>
          <a:custGeom>
            <a:avLst/>
            <a:gdLst>
              <a:gd name="connsiteX0" fmla="*/ 0 w 3876694"/>
              <a:gd name="connsiteY0" fmla="*/ 0 h 2010468"/>
              <a:gd name="connsiteX1" fmla="*/ 3876694 w 3876694"/>
              <a:gd name="connsiteY1" fmla="*/ 0 h 2010468"/>
              <a:gd name="connsiteX2" fmla="*/ 3876694 w 3876694"/>
              <a:gd name="connsiteY2" fmla="*/ 2010468 h 2010468"/>
              <a:gd name="connsiteX3" fmla="*/ 0 w 3876694"/>
              <a:gd name="connsiteY3" fmla="*/ 2010468 h 20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694" h="2010468">
                <a:moveTo>
                  <a:pt x="0" y="0"/>
                </a:moveTo>
                <a:lnTo>
                  <a:pt x="3876694" y="0"/>
                </a:lnTo>
                <a:lnTo>
                  <a:pt x="3876694" y="2010468"/>
                </a:lnTo>
                <a:lnTo>
                  <a:pt x="0" y="2010468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6D67E67A-AA7B-48FC-B899-B4306EEA7B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7758" r="9563" b="13129"/>
          <a:stretch>
            <a:fillRect/>
          </a:stretch>
        </p:blipFill>
        <p:spPr>
          <a:xfrm>
            <a:off x="7764654" y="2035974"/>
            <a:ext cx="4047310" cy="2098950"/>
          </a:xfrm>
          <a:custGeom>
            <a:avLst/>
            <a:gdLst>
              <a:gd name="connsiteX0" fmla="*/ 0 w 3876694"/>
              <a:gd name="connsiteY0" fmla="*/ 0 h 2010468"/>
              <a:gd name="connsiteX1" fmla="*/ 3876694 w 3876694"/>
              <a:gd name="connsiteY1" fmla="*/ 0 h 2010468"/>
              <a:gd name="connsiteX2" fmla="*/ 3876694 w 3876694"/>
              <a:gd name="connsiteY2" fmla="*/ 2010468 h 2010468"/>
              <a:gd name="connsiteX3" fmla="*/ 0 w 3876694"/>
              <a:gd name="connsiteY3" fmla="*/ 2010468 h 20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694" h="2010468">
                <a:moveTo>
                  <a:pt x="0" y="0"/>
                </a:moveTo>
                <a:lnTo>
                  <a:pt x="3876694" y="0"/>
                </a:lnTo>
                <a:lnTo>
                  <a:pt x="3876694" y="2010468"/>
                </a:lnTo>
                <a:lnTo>
                  <a:pt x="0" y="2010468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2FCFDFCA-0778-4772-804A-3F2612E9BE1D}"/>
              </a:ext>
            </a:extLst>
          </p:cNvPr>
          <p:cNvSpPr/>
          <p:nvPr/>
        </p:nvSpPr>
        <p:spPr>
          <a:xfrm>
            <a:off x="-85726" y="107155"/>
            <a:ext cx="5888649" cy="5301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F897BA7-C61E-4F06-B229-41188B2A8DB5}"/>
              </a:ext>
            </a:extLst>
          </p:cNvPr>
          <p:cNvSpPr/>
          <p:nvPr/>
        </p:nvSpPr>
        <p:spPr>
          <a:xfrm>
            <a:off x="79512" y="157228"/>
            <a:ext cx="5801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Inconsolata" panose="00000509000000000000" pitchFamily="49" charset="0"/>
              </a:rPr>
              <a:t>TRANSIT TIME DISTRIBUTION (UNSTEADY)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E00BE17-F783-4919-849D-38CE1D908F9B}"/>
              </a:ext>
            </a:extLst>
          </p:cNvPr>
          <p:cNvSpPr/>
          <p:nvPr/>
        </p:nvSpPr>
        <p:spPr>
          <a:xfrm>
            <a:off x="6790414" y="2035974"/>
            <a:ext cx="512612" cy="20989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2CB57C-6074-48B4-9339-2CB71A864054}"/>
              </a:ext>
            </a:extLst>
          </p:cNvPr>
          <p:cNvSpPr txBox="1"/>
          <p:nvPr/>
        </p:nvSpPr>
        <p:spPr>
          <a:xfrm>
            <a:off x="6880054" y="4200755"/>
            <a:ext cx="36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79D51F0-9D86-4A15-ACF4-76A52C9199D4}"/>
              </a:ext>
            </a:extLst>
          </p:cNvPr>
          <p:cNvSpPr/>
          <p:nvPr/>
        </p:nvSpPr>
        <p:spPr>
          <a:xfrm rot="16200000">
            <a:off x="6989834" y="2981162"/>
            <a:ext cx="1143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err="1">
                <a:latin typeface="Inconsolata" panose="00000509000000000000" pitchFamily="49" charset="0"/>
              </a:rPr>
              <a:t>p</a:t>
            </a:r>
            <a:r>
              <a:rPr lang="en-US" sz="1600" baseline="-10000" dirty="0" err="1">
                <a:latin typeface="Inconsolata" panose="00000509000000000000" pitchFamily="49" charset="0"/>
              </a:rPr>
              <a:t>Q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[1/day]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23411DE3-369F-452C-BCAC-F9502BDB5CDA}"/>
              </a:ext>
            </a:extLst>
          </p:cNvPr>
          <p:cNvSpPr/>
          <p:nvPr/>
        </p:nvSpPr>
        <p:spPr>
          <a:xfrm rot="16200000">
            <a:off x="6498162" y="538706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P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DD65FCF-F3CF-451D-999B-4AA3AD7AB65A}"/>
              </a:ext>
            </a:extLst>
          </p:cNvPr>
          <p:cNvSpPr/>
          <p:nvPr/>
        </p:nvSpPr>
        <p:spPr>
          <a:xfrm>
            <a:off x="7764654" y="4094240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T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[day]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4EB81DF-C3C3-4B5E-8894-5DCE4A14D983}"/>
              </a:ext>
            </a:extLst>
          </p:cNvPr>
          <p:cNvSpPr/>
          <p:nvPr/>
        </p:nvSpPr>
        <p:spPr>
          <a:xfrm>
            <a:off x="7721907" y="6565115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T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[day]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10E3D03A-69A5-4657-BD6B-E7190781E12A}"/>
              </a:ext>
            </a:extLst>
          </p:cNvPr>
          <p:cNvSpPr/>
          <p:nvPr/>
        </p:nvSpPr>
        <p:spPr>
          <a:xfrm>
            <a:off x="5418216" y="660001"/>
            <a:ext cx="1380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Rainfall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4A156D3-2F97-4BCB-859A-CE0D17F22A2F}"/>
              </a:ext>
            </a:extLst>
          </p:cNvPr>
          <p:cNvSpPr/>
          <p:nvPr/>
        </p:nvSpPr>
        <p:spPr>
          <a:xfrm>
            <a:off x="3331598" y="1734755"/>
            <a:ext cx="38974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Water particles in hillslope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DD20737A-1814-473F-80C4-0144E5A8FE46}"/>
              </a:ext>
            </a:extLst>
          </p:cNvPr>
          <p:cNvSpPr/>
          <p:nvPr/>
        </p:nvSpPr>
        <p:spPr>
          <a:xfrm>
            <a:off x="6119051" y="4369193"/>
            <a:ext cx="1458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Water particles in discharge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B47130F2-4CAC-4B83-BD48-CACC14EAACC8}"/>
              </a:ext>
            </a:extLst>
          </p:cNvPr>
          <p:cNvCxnSpPr/>
          <p:nvPr/>
        </p:nvCxnSpPr>
        <p:spPr>
          <a:xfrm flipV="1">
            <a:off x="6534141" y="4138832"/>
            <a:ext cx="238538" cy="26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7B3ADCE-082E-4973-A5AE-E735E67C2720}"/>
              </a:ext>
            </a:extLst>
          </p:cNvPr>
          <p:cNvSpPr/>
          <p:nvPr/>
        </p:nvSpPr>
        <p:spPr>
          <a:xfrm>
            <a:off x="8736492" y="2073309"/>
            <a:ext cx="3384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Transit time frequency of 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water particles in discharge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= Transit time distribution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59E284E-1E7B-42D7-9A14-DDC6FC386665}"/>
              </a:ext>
            </a:extLst>
          </p:cNvPr>
          <p:cNvSpPr/>
          <p:nvPr/>
        </p:nvSpPr>
        <p:spPr>
          <a:xfrm>
            <a:off x="9076179" y="5993570"/>
            <a:ext cx="33840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Inconsolata" panose="00000509000000000000" pitchFamily="49" charset="0"/>
              </a:rPr>
              <a:t>Cumulative </a:t>
            </a:r>
          </a:p>
          <a:p>
            <a:r>
              <a:rPr lang="en-US" sz="1600" dirty="0">
                <a:latin typeface="Inconsolata" panose="00000509000000000000" pitchFamily="49" charset="0"/>
              </a:rPr>
              <a:t>transit time distribution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4751169-FB61-4096-81F1-4D7B622ED6CF}"/>
              </a:ext>
            </a:extLst>
          </p:cNvPr>
          <p:cNvCxnSpPr/>
          <p:nvPr/>
        </p:nvCxnSpPr>
        <p:spPr>
          <a:xfrm flipV="1">
            <a:off x="3163986" y="4138832"/>
            <a:ext cx="3608693" cy="2116311"/>
          </a:xfrm>
          <a:prstGeom prst="line">
            <a:avLst/>
          </a:prstGeom>
          <a:ln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533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, sitting, floor&#10;&#10;Description generated with high confidence">
            <a:extLst>
              <a:ext uri="{FF2B5EF4-FFF2-40B4-BE49-F238E27FC236}">
                <a16:creationId xmlns:a16="http://schemas.microsoft.com/office/drawing/2014/main" id="{58AE6CAF-727C-4043-8F83-A5E161F12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52" y="-24940"/>
            <a:ext cx="12286211" cy="6944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427D3C-BDC1-4109-8C54-D7D05FBD2A67}"/>
              </a:ext>
            </a:extLst>
          </p:cNvPr>
          <p:cNvSpPr/>
          <p:nvPr/>
        </p:nvSpPr>
        <p:spPr>
          <a:xfrm>
            <a:off x="79512" y="157228"/>
            <a:ext cx="105354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latin typeface="Bebas Neue" panose="020B0606020202050201" pitchFamily="34" charset="0"/>
              </a:rPr>
              <a:t>Rsas</a:t>
            </a:r>
            <a:r>
              <a:rPr lang="en-US" sz="2400" b="1" dirty="0">
                <a:latin typeface="Bebas Neue" panose="020B0606020202050201" pitchFamily="34" charset="0"/>
              </a:rPr>
              <a:t> function may provide better framework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DD830C-8ACF-43B7-9F40-E6C7013F0453}"/>
              </a:ext>
            </a:extLst>
          </p:cNvPr>
          <p:cNvSpPr/>
          <p:nvPr/>
        </p:nvSpPr>
        <p:spPr>
          <a:xfrm>
            <a:off x="-85726" y="107155"/>
            <a:ext cx="6842125" cy="530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4F1F614-AA63-4E0E-83B3-07DF0BB168A4}"/>
              </a:ext>
            </a:extLst>
          </p:cNvPr>
          <p:cNvSpPr/>
          <p:nvPr/>
        </p:nvSpPr>
        <p:spPr>
          <a:xfrm>
            <a:off x="72257" y="142717"/>
            <a:ext cx="105354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Inconsolata" panose="00000509000000000000" pitchFamily="49" charset="0"/>
              </a:rPr>
              <a:t>SAS FUNCTION MAY PROVIDE BETTER FRAMEWORK</a:t>
            </a:r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3B1EAFF-2B6E-4DFB-BAFF-3E0B5ED27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30756">
            <a:off x="6422566" y="4529550"/>
            <a:ext cx="838771" cy="5280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B68B29-DD34-493F-A812-DEAF088D4EB8}"/>
              </a:ext>
            </a:extLst>
          </p:cNvPr>
          <p:cNvSpPr txBox="1"/>
          <p:nvPr/>
        </p:nvSpPr>
        <p:spPr>
          <a:xfrm rot="332275">
            <a:off x="6590281" y="5177374"/>
            <a:ext cx="326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Symbol of the SAS function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21A2AF-D045-48D1-A259-DAEA4E02D17D}"/>
              </a:ext>
            </a:extLst>
          </p:cNvPr>
          <p:cNvSpPr txBox="1"/>
          <p:nvPr/>
        </p:nvSpPr>
        <p:spPr>
          <a:xfrm>
            <a:off x="465089" y="720902"/>
            <a:ext cx="438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StorAge</a:t>
            </a:r>
            <a:r>
              <a:rPr lang="en-US" dirty="0">
                <a:solidFill>
                  <a:schemeClr val="bg1"/>
                </a:solidFill>
                <a:latin typeface="Century Gothic" panose="020B0502020202020204" pitchFamily="34" charset="0"/>
              </a:rPr>
              <a:t> Selection function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6B4E950-4E9F-4575-81C5-BC3A398D34D3}"/>
              </a:ext>
            </a:extLst>
          </p:cNvPr>
          <p:cNvCxnSpPr/>
          <p:nvPr/>
        </p:nvCxnSpPr>
        <p:spPr>
          <a:xfrm>
            <a:off x="79512" y="563880"/>
            <a:ext cx="212266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4A7F493-3CEE-454E-A1BB-42E68025D405}"/>
              </a:ext>
            </a:extLst>
          </p:cNvPr>
          <p:cNvCxnSpPr>
            <a:stCxn id="20" idx="1"/>
          </p:cNvCxnSpPr>
          <p:nvPr/>
        </p:nvCxnSpPr>
        <p:spPr>
          <a:xfrm rot="10800000">
            <a:off x="266701" y="637352"/>
            <a:ext cx="198389" cy="268216"/>
          </a:xfrm>
          <a:prstGeom prst="curvedConnector2">
            <a:avLst/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8D65861-5BE6-435D-9CD2-837398F35DBA}"/>
              </a:ext>
            </a:extLst>
          </p:cNvPr>
          <p:cNvSpPr txBox="1"/>
          <p:nvPr/>
        </p:nvSpPr>
        <p:spPr>
          <a:xfrm>
            <a:off x="9690" y="5611499"/>
            <a:ext cx="5269320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Inconsolata" panose="00000509000000000000" pitchFamily="49" charset="0"/>
                <a:ea typeface="Adobe Fan Heiti Std B" panose="020B0700000000000000" pitchFamily="34" charset="-128"/>
              </a:rPr>
              <a:t>Botter</a:t>
            </a:r>
            <a:r>
              <a:rPr lang="en-US" sz="1600" b="1" dirty="0">
                <a:latin typeface="Inconsolata" panose="00000509000000000000" pitchFamily="49" charset="0"/>
                <a:ea typeface="Adobe Fan Heiti Std B" panose="020B0700000000000000" pitchFamily="34" charset="-128"/>
              </a:rPr>
              <a:t> et al., 2011, Geophysical Research Letters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88D19-7D70-434E-B1E8-05AA5D80AEE0}"/>
              </a:ext>
            </a:extLst>
          </p:cNvPr>
          <p:cNvSpPr txBox="1"/>
          <p:nvPr/>
        </p:nvSpPr>
        <p:spPr>
          <a:xfrm>
            <a:off x="7495" y="6051371"/>
            <a:ext cx="5561352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nconsolata" panose="00000509000000000000" pitchFamily="49" charset="0"/>
                <a:ea typeface="Adobe Fan Heiti Std B" panose="020B0700000000000000" pitchFamily="34" charset="-128"/>
              </a:rPr>
              <a:t>van der Velde et al., 2012, Water Resources Research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ED0B3-73BA-45C3-8422-C0C1A58F993F}"/>
              </a:ext>
            </a:extLst>
          </p:cNvPr>
          <p:cNvSpPr txBox="1"/>
          <p:nvPr/>
        </p:nvSpPr>
        <p:spPr>
          <a:xfrm>
            <a:off x="7495" y="6485503"/>
            <a:ext cx="4107305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Inconsolata" panose="00000509000000000000" pitchFamily="49" charset="0"/>
                <a:ea typeface="Adobe Fan Heiti Std B" panose="020B0700000000000000" pitchFamily="34" charset="-128"/>
              </a:rPr>
              <a:t>Harman, 2015, Water Resources Research</a:t>
            </a:r>
          </a:p>
        </p:txBody>
      </p:sp>
    </p:spTree>
    <p:extLst>
      <p:ext uri="{BB962C8B-B14F-4D97-AF65-F5344CB8AC3E}">
        <p14:creationId xmlns:p14="http://schemas.microsoft.com/office/powerpoint/2010/main" val="3497098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0B145C9-6811-41A9-AF5B-7E6F8AF262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024" y="1738251"/>
            <a:ext cx="5006340" cy="34899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7A90F0-E2A5-4F55-9DDA-76C961D78203}"/>
              </a:ext>
            </a:extLst>
          </p:cNvPr>
          <p:cNvSpPr txBox="1"/>
          <p:nvPr/>
        </p:nvSpPr>
        <p:spPr>
          <a:xfrm>
            <a:off x="1128802" y="4768415"/>
            <a:ext cx="163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Hillslope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57F1E5-5948-4F5A-B1D3-8EA6201EBC2D}"/>
              </a:ext>
            </a:extLst>
          </p:cNvPr>
          <p:cNvSpPr/>
          <p:nvPr/>
        </p:nvSpPr>
        <p:spPr>
          <a:xfrm>
            <a:off x="1061439" y="1887725"/>
            <a:ext cx="4333062" cy="157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299658E-87E2-4818-9B84-B120F5C03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266" y="1919304"/>
            <a:ext cx="4565730" cy="1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485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347CC8-5A2B-40A1-92AD-30022E099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024" y="1739737"/>
            <a:ext cx="5341620" cy="35128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F75F89-541C-4F92-BCAD-EBB761057A41}"/>
              </a:ext>
            </a:extLst>
          </p:cNvPr>
          <p:cNvSpPr/>
          <p:nvPr/>
        </p:nvSpPr>
        <p:spPr>
          <a:xfrm>
            <a:off x="1061439" y="1887725"/>
            <a:ext cx="4333062" cy="157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42B9322-6B28-4118-B24F-5E05DCC23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266" y="1919304"/>
            <a:ext cx="4565730" cy="13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2CFE209-256D-441B-810E-800247E6770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3132" t="61325" r="45132" b="19909"/>
          <a:stretch/>
        </p:blipFill>
        <p:spPr>
          <a:xfrm>
            <a:off x="6061117" y="4274646"/>
            <a:ext cx="161404" cy="9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76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8B5A7E0-8AA5-4C1E-81EE-B810B7FF36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024" y="1738251"/>
            <a:ext cx="9715500" cy="414528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F59470-379C-4175-8CA1-2509CBF4EB6C}"/>
              </a:ext>
            </a:extLst>
          </p:cNvPr>
          <p:cNvSpPr/>
          <p:nvPr/>
        </p:nvSpPr>
        <p:spPr>
          <a:xfrm>
            <a:off x="1061439" y="1887725"/>
            <a:ext cx="4333062" cy="157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F24E04C-D064-4ED8-8B9A-DBB33E8348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266" y="1919304"/>
            <a:ext cx="4565730" cy="13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B553ECE-8986-4E06-AC9B-127F60EDA7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53132" t="61325" r="45132" b="19909"/>
          <a:stretch/>
        </p:blipFill>
        <p:spPr>
          <a:xfrm>
            <a:off x="6061117" y="4274646"/>
            <a:ext cx="161404" cy="9644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93740-482D-4BA1-AA27-E0DD3CDB111A}"/>
              </a:ext>
            </a:extLst>
          </p:cNvPr>
          <p:cNvSpPr txBox="1"/>
          <p:nvPr/>
        </p:nvSpPr>
        <p:spPr>
          <a:xfrm>
            <a:off x="5103222" y="5915110"/>
            <a:ext cx="371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Age-ranked storage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1EFEAB-4613-45D1-B353-432047F11498}"/>
              </a:ext>
            </a:extLst>
          </p:cNvPr>
          <p:cNvSpPr/>
          <p:nvPr/>
        </p:nvSpPr>
        <p:spPr>
          <a:xfrm rot="16200000">
            <a:off x="6659217" y="3782303"/>
            <a:ext cx="83361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l-GR" sz="1600" dirty="0">
                <a:latin typeface="Inconsolata" panose="00000509000000000000" pitchFamily="49" charset="0"/>
              </a:rPr>
              <a:t>Ω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6FFDC9-D4C7-4ABC-AA29-E49E7CFE54E6}"/>
              </a:ext>
            </a:extLst>
          </p:cNvPr>
          <p:cNvSpPr/>
          <p:nvPr/>
        </p:nvSpPr>
        <p:spPr>
          <a:xfrm>
            <a:off x="7986009" y="5544977"/>
            <a:ext cx="208176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Inconsolata" panose="00000509000000000000" pitchFamily="49" charset="0"/>
              </a:rPr>
              <a:t>Age-ranked storage S</a:t>
            </a:r>
            <a:r>
              <a:rPr lang="en-US" sz="1400" baseline="-25000" dirty="0">
                <a:latin typeface="Inconsolata" panose="00000509000000000000" pitchFamily="49" charset="0"/>
              </a:rPr>
              <a:t>T</a:t>
            </a:r>
            <a:r>
              <a:rPr lang="en-US" sz="1400" dirty="0">
                <a:latin typeface="Inconsolata" panose="00000509000000000000" pitchFamily="49" charset="0"/>
              </a:rPr>
              <a:t> </a:t>
            </a:r>
          </a:p>
          <a:p>
            <a:pPr algn="ctr"/>
            <a:r>
              <a:rPr lang="en-US" sz="1400" dirty="0">
                <a:latin typeface="Inconsolata" panose="00000509000000000000" pitchFamily="49" charset="0"/>
              </a:rPr>
              <a:t>[mm]</a:t>
            </a:r>
          </a:p>
        </p:txBody>
      </p:sp>
    </p:spTree>
    <p:extLst>
      <p:ext uri="{BB962C8B-B14F-4D97-AF65-F5344CB8AC3E}">
        <p14:creationId xmlns:p14="http://schemas.microsoft.com/office/powerpoint/2010/main" val="368712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5F6EDBA-4227-4C10-9DEA-AC66CEDA8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6024" y="1738251"/>
            <a:ext cx="9715500" cy="414528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C520679-F07F-4B44-9C9C-AE4AEF57D338}"/>
              </a:ext>
            </a:extLst>
          </p:cNvPr>
          <p:cNvCxnSpPr>
            <a:cxnSpLocks/>
          </p:cNvCxnSpPr>
          <p:nvPr/>
        </p:nvCxnSpPr>
        <p:spPr>
          <a:xfrm>
            <a:off x="7663601" y="3601995"/>
            <a:ext cx="165957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38213CD-35C6-43D4-B02A-FFA2CDBFD0EA}"/>
              </a:ext>
            </a:extLst>
          </p:cNvPr>
          <p:cNvCxnSpPr/>
          <p:nvPr/>
        </p:nvCxnSpPr>
        <p:spPr>
          <a:xfrm>
            <a:off x="9323180" y="3601995"/>
            <a:ext cx="0" cy="158784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E56B16-5A25-4F07-BC39-C96D0A35DA54}"/>
              </a:ext>
            </a:extLst>
          </p:cNvPr>
          <p:cNvCxnSpPr>
            <a:cxnSpLocks/>
          </p:cNvCxnSpPr>
          <p:nvPr/>
        </p:nvCxnSpPr>
        <p:spPr>
          <a:xfrm>
            <a:off x="7642747" y="4235175"/>
            <a:ext cx="99471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AFF5686-DA25-454C-A597-CC394A14704B}"/>
              </a:ext>
            </a:extLst>
          </p:cNvPr>
          <p:cNvCxnSpPr>
            <a:cxnSpLocks/>
          </p:cNvCxnSpPr>
          <p:nvPr/>
        </p:nvCxnSpPr>
        <p:spPr>
          <a:xfrm flipH="1">
            <a:off x="8644040" y="4274646"/>
            <a:ext cx="13601" cy="92177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9CF0306-A6D6-4CEB-84F8-C246DF9C6DF0}"/>
              </a:ext>
            </a:extLst>
          </p:cNvPr>
          <p:cNvCxnSpPr>
            <a:cxnSpLocks/>
          </p:cNvCxnSpPr>
          <p:nvPr/>
        </p:nvCxnSpPr>
        <p:spPr>
          <a:xfrm>
            <a:off x="9888458" y="3012915"/>
            <a:ext cx="1" cy="2197756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CEDEEB-C946-4DCD-BBDA-D3569ACA2307}"/>
              </a:ext>
            </a:extLst>
          </p:cNvPr>
          <p:cNvCxnSpPr>
            <a:cxnSpLocks/>
          </p:cNvCxnSpPr>
          <p:nvPr/>
        </p:nvCxnSpPr>
        <p:spPr>
          <a:xfrm>
            <a:off x="7660721" y="3017612"/>
            <a:ext cx="222773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6CC135F-59AC-4D29-B3FE-583EFF3D3DD9}"/>
              </a:ext>
            </a:extLst>
          </p:cNvPr>
          <p:cNvSpPr/>
          <p:nvPr/>
        </p:nvSpPr>
        <p:spPr>
          <a:xfrm>
            <a:off x="1061439" y="1887725"/>
            <a:ext cx="4333062" cy="1570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29D7A34-B547-4108-AFD6-16340AB9AC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5266" y="1919304"/>
            <a:ext cx="4565730" cy="136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EAA1F6-553A-40B7-8DA7-E5F4C0D160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3132" t="61325" r="45132" b="19909"/>
          <a:stretch/>
        </p:blipFill>
        <p:spPr>
          <a:xfrm>
            <a:off x="6061117" y="4274646"/>
            <a:ext cx="161404" cy="964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C865C0-016A-4FC0-8121-F9A2A2FB1CCF}"/>
              </a:ext>
            </a:extLst>
          </p:cNvPr>
          <p:cNvSpPr/>
          <p:nvPr/>
        </p:nvSpPr>
        <p:spPr>
          <a:xfrm rot="16200000">
            <a:off x="6659217" y="3782303"/>
            <a:ext cx="83361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l-GR" sz="1600" dirty="0">
                <a:latin typeface="Inconsolata" panose="00000509000000000000" pitchFamily="49" charset="0"/>
              </a:rPr>
              <a:t>Ω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F89EE4E-0DD8-4376-8B23-F1E043AE71F6}"/>
              </a:ext>
            </a:extLst>
          </p:cNvPr>
          <p:cNvSpPr/>
          <p:nvPr/>
        </p:nvSpPr>
        <p:spPr>
          <a:xfrm>
            <a:off x="7986009" y="5544977"/>
            <a:ext cx="2081769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Inconsolata" panose="00000509000000000000" pitchFamily="49" charset="0"/>
              </a:rPr>
              <a:t>Age-ranked storage S</a:t>
            </a:r>
            <a:r>
              <a:rPr lang="en-US" sz="1400" baseline="-25000" dirty="0">
                <a:latin typeface="Inconsolata" panose="00000509000000000000" pitchFamily="49" charset="0"/>
              </a:rPr>
              <a:t>T</a:t>
            </a:r>
            <a:r>
              <a:rPr lang="en-US" sz="1400" dirty="0">
                <a:latin typeface="Inconsolata" panose="00000509000000000000" pitchFamily="49" charset="0"/>
              </a:rPr>
              <a:t> </a:t>
            </a:r>
          </a:p>
          <a:p>
            <a:pPr algn="ctr"/>
            <a:r>
              <a:rPr lang="en-US" sz="1400" dirty="0">
                <a:latin typeface="Inconsolata" panose="00000509000000000000" pitchFamily="49" charset="0"/>
              </a:rPr>
              <a:t>[mm]</a:t>
            </a:r>
          </a:p>
        </p:txBody>
      </p:sp>
    </p:spTree>
    <p:extLst>
      <p:ext uri="{BB962C8B-B14F-4D97-AF65-F5344CB8AC3E}">
        <p14:creationId xmlns:p14="http://schemas.microsoft.com/office/powerpoint/2010/main" val="1436250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18556</TotalTime>
  <Words>903</Words>
  <Application>Microsoft Office PowerPoint</Application>
  <PresentationFormat>Widescreen</PresentationFormat>
  <Paragraphs>160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Century Gothic</vt:lpstr>
      <vt:lpstr>Calibri</vt:lpstr>
      <vt:lpstr>Bebas Neue</vt:lpstr>
      <vt:lpstr>Inconsolata</vt:lpstr>
      <vt:lpstr>Arial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Minseok Kim</dc:creator>
  <cp:lastModifiedBy>Minseok Kim</cp:lastModifiedBy>
  <cp:revision>694</cp:revision>
  <dcterms:created xsi:type="dcterms:W3CDTF">2017-12-04T15:06:11Z</dcterms:created>
  <dcterms:modified xsi:type="dcterms:W3CDTF">2020-11-16T02:59:44Z</dcterms:modified>
</cp:coreProperties>
</file>